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76" r:id="rId2"/>
    <p:sldId id="256" r:id="rId3"/>
    <p:sldId id="257" r:id="rId4"/>
    <p:sldId id="272" r:id="rId5"/>
    <p:sldId id="258" r:id="rId6"/>
    <p:sldId id="259" r:id="rId7"/>
    <p:sldId id="274" r:id="rId8"/>
    <p:sldId id="273" r:id="rId9"/>
    <p:sldId id="260" r:id="rId10"/>
    <p:sldId id="261" r:id="rId11"/>
    <p:sldId id="262" r:id="rId12"/>
    <p:sldId id="263" r:id="rId13"/>
    <p:sldId id="277" r:id="rId14"/>
    <p:sldId id="264" r:id="rId15"/>
    <p:sldId id="265" r:id="rId16"/>
    <p:sldId id="266" r:id="rId17"/>
    <p:sldId id="267" r:id="rId18"/>
    <p:sldId id="268" r:id="rId19"/>
    <p:sldId id="269" r:id="rId20"/>
    <p:sldId id="271" r:id="rId21"/>
  </p:sldIdLst>
  <p:sldSz cx="12192000" cy="6858000"/>
  <p:notesSz cx="6858000" cy="9144000"/>
  <p:embeddedFontLs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g2iLhdBNS37YMZuWyeJl/2z1DW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1"/>
    <p:restoredTop sz="85020"/>
  </p:normalViewPr>
  <p:slideViewPr>
    <p:cSldViewPr snapToGrid="0">
      <p:cViewPr varScale="1">
        <p:scale>
          <a:sx n="193" d="100"/>
          <a:sy n="193" d="100"/>
        </p:scale>
        <p:origin x="5944" y="20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nl-N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>
          <a:extLst>
            <a:ext uri="{FF2B5EF4-FFF2-40B4-BE49-F238E27FC236}">
              <a16:creationId xmlns:a16="http://schemas.microsoft.com/office/drawing/2014/main" id="{8D524DBB-8CCB-CC69-D9D2-8DC348D04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>
            <a:extLst>
              <a:ext uri="{FF2B5EF4-FFF2-40B4-BE49-F238E27FC236}">
                <a16:creationId xmlns:a16="http://schemas.microsoft.com/office/drawing/2014/main" id="{17B8D4CD-1CEB-A060-C238-5DE68EDBB8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4:notes">
            <a:extLst>
              <a:ext uri="{FF2B5EF4-FFF2-40B4-BE49-F238E27FC236}">
                <a16:creationId xmlns:a16="http://schemas.microsoft.com/office/drawing/2014/main" id="{11F1514C-492E-A7D0-7F52-32A7E0D59E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48360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f742d197f_0_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g28f742d197f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f742d197f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g28f742d197f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8f742d197f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1C1E21"/>
                </a:solidFill>
                <a:latin typeface="Arial"/>
                <a:cs typeface="Arial"/>
                <a:sym typeface="Arial"/>
              </a:rPr>
              <a:t>Approval, not a key concept but very important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1C1E21"/>
                </a:solidFill>
                <a:latin typeface="Arial"/>
                <a:cs typeface="Arial"/>
                <a:sym typeface="Arial"/>
              </a:rPr>
              <a:t>Will be handled during the workshop.</a:t>
            </a:r>
            <a:endParaRPr dirty="0"/>
          </a:p>
        </p:txBody>
      </p:sp>
      <p:sp>
        <p:nvSpPr>
          <p:cNvPr id="237" name="Google Shape;237;g28f742d197f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D9996D98-048B-23D1-DAA9-A02E54ACD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8f742d197f_0_159:notes">
            <a:extLst>
              <a:ext uri="{FF2B5EF4-FFF2-40B4-BE49-F238E27FC236}">
                <a16:creationId xmlns:a16="http://schemas.microsoft.com/office/drawing/2014/main" id="{5016437E-2B00-CF08-3382-55C2F158D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1C1E21"/>
                </a:solidFill>
                <a:latin typeface="Arial"/>
                <a:ea typeface="Arial"/>
                <a:cs typeface="Arial"/>
                <a:sym typeface="Arial"/>
              </a:rPr>
              <a:t>A way to bundle </a:t>
            </a:r>
            <a:r>
              <a:rPr lang="en-US" sz="1600" dirty="0" err="1">
                <a:solidFill>
                  <a:srgbClr val="1C1E21"/>
                </a:solidFill>
                <a:latin typeface="Arial"/>
                <a:ea typeface="Arial"/>
                <a:cs typeface="Arial"/>
                <a:sym typeface="Arial"/>
              </a:rPr>
              <a:t>Kargo</a:t>
            </a:r>
            <a:r>
              <a:rPr lang="en-US" sz="1600" dirty="0">
                <a:solidFill>
                  <a:srgbClr val="1C1E21"/>
                </a:solidFill>
                <a:latin typeface="Arial"/>
                <a:ea typeface="Arial"/>
                <a:cs typeface="Arial"/>
                <a:sym typeface="Arial"/>
              </a:rPr>
              <a:t> components</a:t>
            </a:r>
            <a:endParaRPr dirty="0"/>
          </a:p>
        </p:txBody>
      </p:sp>
      <p:sp>
        <p:nvSpPr>
          <p:cNvPr id="237" name="Google Shape;237;g28f742d197f_0_159:notes">
            <a:extLst>
              <a:ext uri="{FF2B5EF4-FFF2-40B4-BE49-F238E27FC236}">
                <a16:creationId xmlns:a16="http://schemas.microsoft.com/office/drawing/2014/main" id="{D8F21A81-F3AD-8882-ED4B-39C965554D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6672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8f742d197f_0_2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b="1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 is </a:t>
            </a:r>
            <a:r>
              <a:rPr lang="nl-NL" sz="1200" dirty="0" err="1">
                <a:solidFill>
                  <a:srgbClr val="1C1E21"/>
                </a:solidFill>
              </a:rPr>
              <a:t>Kargo's</a:t>
            </a:r>
            <a:r>
              <a:rPr lang="nl-NL" sz="1200" dirty="0">
                <a:solidFill>
                  <a:srgbClr val="1C1E21"/>
                </a:solidFill>
              </a:rPr>
              <a:t> second most important concept. A single "piece of </a:t>
            </a:r>
            <a:r>
              <a:rPr lang="nl-NL" sz="1200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" is a set of </a:t>
            </a:r>
            <a:r>
              <a:rPr lang="nl-NL" sz="1200" dirty="0" err="1">
                <a:solidFill>
                  <a:srgbClr val="1C1E21"/>
                </a:solidFill>
              </a:rPr>
              <a:t>references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one</a:t>
            </a:r>
            <a:r>
              <a:rPr lang="nl-NL" sz="1200" dirty="0">
                <a:solidFill>
                  <a:srgbClr val="1C1E21"/>
                </a:solidFill>
              </a:rPr>
              <a:t> or more </a:t>
            </a:r>
            <a:r>
              <a:rPr lang="nl-NL" sz="1200" dirty="0" err="1">
                <a:solidFill>
                  <a:srgbClr val="1C1E21"/>
                </a:solidFill>
              </a:rPr>
              <a:t>versioned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artifacts</a:t>
            </a:r>
            <a:r>
              <a:rPr lang="nl-NL" sz="1200" dirty="0">
                <a:solidFill>
                  <a:srgbClr val="1C1E21"/>
                </a:solidFill>
              </a:rPr>
              <a:t>, </a:t>
            </a:r>
            <a:r>
              <a:rPr lang="nl-NL" sz="1200" dirty="0" err="1">
                <a:solidFill>
                  <a:srgbClr val="1C1E21"/>
                </a:solidFill>
              </a:rPr>
              <a:t>which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may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include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one</a:t>
            </a:r>
            <a:r>
              <a:rPr lang="nl-NL" sz="1200" dirty="0">
                <a:solidFill>
                  <a:srgbClr val="1C1E21"/>
                </a:solidFill>
              </a:rPr>
              <a:t> or more: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Container images (</a:t>
            </a:r>
            <a:r>
              <a:rPr lang="nl-NL" sz="1200" dirty="0" err="1">
                <a:solidFill>
                  <a:srgbClr val="1C1E21"/>
                </a:solidFill>
              </a:rPr>
              <a:t>from</a:t>
            </a:r>
            <a:r>
              <a:rPr lang="nl-NL" sz="1200" dirty="0">
                <a:solidFill>
                  <a:srgbClr val="1C1E21"/>
                </a:solidFill>
              </a:rPr>
              <a:t> image repositories)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Kubernetes </a:t>
            </a:r>
            <a:r>
              <a:rPr lang="nl-NL" sz="1200" dirty="0" err="1">
                <a:solidFill>
                  <a:srgbClr val="1C1E21"/>
                </a:solidFill>
              </a:rPr>
              <a:t>manifests</a:t>
            </a:r>
            <a:r>
              <a:rPr lang="nl-NL" sz="1200" dirty="0">
                <a:solidFill>
                  <a:srgbClr val="1C1E21"/>
                </a:solidFill>
              </a:rPr>
              <a:t> (</a:t>
            </a:r>
            <a:r>
              <a:rPr lang="nl-NL" sz="1200" dirty="0" err="1">
                <a:solidFill>
                  <a:srgbClr val="1C1E21"/>
                </a:solidFill>
              </a:rPr>
              <a:t>from</a:t>
            </a:r>
            <a:r>
              <a:rPr lang="nl-NL" sz="1200" dirty="0">
                <a:solidFill>
                  <a:srgbClr val="1C1E21"/>
                </a:solidFill>
              </a:rPr>
              <a:t> Git repositories)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Helm </a:t>
            </a:r>
            <a:r>
              <a:rPr lang="nl-NL" sz="1200" dirty="0" err="1">
                <a:solidFill>
                  <a:srgbClr val="1C1E21"/>
                </a:solidFill>
              </a:rPr>
              <a:t>charts</a:t>
            </a:r>
            <a:r>
              <a:rPr lang="nl-NL" sz="1200" dirty="0">
                <a:solidFill>
                  <a:srgbClr val="1C1E21"/>
                </a:solidFill>
              </a:rPr>
              <a:t> (</a:t>
            </a:r>
            <a:r>
              <a:rPr lang="nl-NL" sz="1200" dirty="0" err="1">
                <a:solidFill>
                  <a:srgbClr val="1C1E21"/>
                </a:solidFill>
              </a:rPr>
              <a:t>from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chart</a:t>
            </a:r>
            <a:r>
              <a:rPr lang="nl-NL" sz="1200" dirty="0">
                <a:solidFill>
                  <a:srgbClr val="1C1E21"/>
                </a:solidFill>
              </a:rPr>
              <a:t> repositories)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can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therefore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be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thought</a:t>
            </a:r>
            <a:r>
              <a:rPr lang="nl-NL" sz="1200" dirty="0">
                <a:solidFill>
                  <a:srgbClr val="1C1E21"/>
                </a:solidFill>
              </a:rPr>
              <a:t> of as a </a:t>
            </a:r>
            <a:r>
              <a:rPr lang="nl-NL" sz="1200" dirty="0" err="1">
                <a:solidFill>
                  <a:srgbClr val="1C1E21"/>
                </a:solidFill>
              </a:rPr>
              <a:t>sort</a:t>
            </a:r>
            <a:r>
              <a:rPr lang="nl-NL" sz="1200" dirty="0">
                <a:solidFill>
                  <a:srgbClr val="1C1E21"/>
                </a:solidFill>
              </a:rPr>
              <a:t> of meta-</a:t>
            </a:r>
            <a:r>
              <a:rPr lang="nl-NL" sz="1200" dirty="0" err="1">
                <a:solidFill>
                  <a:srgbClr val="1C1E21"/>
                </a:solidFill>
              </a:rPr>
              <a:t>artifact</a:t>
            </a:r>
            <a:r>
              <a:rPr lang="nl-NL" sz="1200" dirty="0">
                <a:solidFill>
                  <a:srgbClr val="1C1E21"/>
                </a:solidFill>
              </a:rPr>
              <a:t>. </a:t>
            </a:r>
            <a:r>
              <a:rPr lang="nl-NL" sz="1200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 is </a:t>
            </a:r>
            <a:r>
              <a:rPr lang="nl-NL" sz="1200" dirty="0" err="1">
                <a:solidFill>
                  <a:srgbClr val="1C1E21"/>
                </a:solidFill>
              </a:rPr>
              <a:t>what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Kargo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seeks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progress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from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one</a:t>
            </a:r>
            <a:r>
              <a:rPr lang="nl-NL" sz="1200" dirty="0">
                <a:solidFill>
                  <a:srgbClr val="1C1E21"/>
                </a:solidFill>
              </a:rPr>
              <a:t> stage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another</a:t>
            </a:r>
            <a:r>
              <a:rPr lang="nl-NL" sz="1200" dirty="0">
                <a:solidFill>
                  <a:srgbClr val="1C1E21"/>
                </a:solidFill>
              </a:rPr>
              <a:t>.</a:t>
            </a:r>
            <a:endParaRPr lang="nl-NL" sz="1800" dirty="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52" name="Google Shape;252;g28f742d197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8f742d197f_0_2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dirty="0">
                <a:solidFill>
                  <a:srgbClr val="1C1E21"/>
                </a:solidFill>
              </a:rPr>
              <a:t>A </a:t>
            </a:r>
            <a:r>
              <a:rPr lang="nl-NL" sz="1200" b="1" dirty="0">
                <a:solidFill>
                  <a:srgbClr val="1C1E21"/>
                </a:solidFill>
              </a:rPr>
              <a:t>warehouse</a:t>
            </a:r>
            <a:r>
              <a:rPr lang="nl-NL" sz="1200" dirty="0">
                <a:solidFill>
                  <a:srgbClr val="1C1E21"/>
                </a:solidFill>
              </a:rPr>
              <a:t> is a </a:t>
            </a:r>
            <a:r>
              <a:rPr lang="nl-NL" sz="1200" i="1" dirty="0">
                <a:solidFill>
                  <a:srgbClr val="1C1E21"/>
                </a:solidFill>
              </a:rPr>
              <a:t>source</a:t>
            </a:r>
            <a:r>
              <a:rPr lang="nl-NL" sz="1200" dirty="0">
                <a:solidFill>
                  <a:srgbClr val="1C1E21"/>
                </a:solidFill>
              </a:rPr>
              <a:t> of </a:t>
            </a:r>
            <a:r>
              <a:rPr lang="nl-NL" sz="1200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. A warehouse </a:t>
            </a:r>
            <a:r>
              <a:rPr lang="nl-NL" sz="1200" dirty="0" err="1">
                <a:solidFill>
                  <a:srgbClr val="1C1E21"/>
                </a:solidFill>
              </a:rPr>
              <a:t>subscribes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one</a:t>
            </a:r>
            <a:r>
              <a:rPr lang="nl-NL" sz="1200" dirty="0">
                <a:solidFill>
                  <a:srgbClr val="1C1E21"/>
                </a:solidFill>
              </a:rPr>
              <a:t> or more: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Container image repositories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Git repositories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Font typeface="Arial"/>
              <a:buChar char="●"/>
            </a:pPr>
            <a:r>
              <a:rPr lang="nl-NL" sz="1200" dirty="0">
                <a:solidFill>
                  <a:srgbClr val="1C1E21"/>
                </a:solidFill>
              </a:rPr>
              <a:t>Helm </a:t>
            </a:r>
            <a:r>
              <a:rPr lang="nl-NL" sz="1200" dirty="0" err="1">
                <a:solidFill>
                  <a:srgbClr val="1C1E21"/>
                </a:solidFill>
              </a:rPr>
              <a:t>charts</a:t>
            </a:r>
            <a:r>
              <a:rPr lang="nl-NL" sz="1200" dirty="0">
                <a:solidFill>
                  <a:srgbClr val="1C1E21"/>
                </a:solidFill>
              </a:rPr>
              <a:t> repositories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dirty="0" err="1">
                <a:solidFill>
                  <a:srgbClr val="1C1E21"/>
                </a:solidFill>
              </a:rPr>
              <a:t>Anytime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something</a:t>
            </a:r>
            <a:r>
              <a:rPr lang="nl-NL" sz="1200" dirty="0">
                <a:solidFill>
                  <a:srgbClr val="1C1E21"/>
                </a:solidFill>
              </a:rPr>
              <a:t> new is </a:t>
            </a:r>
            <a:r>
              <a:rPr lang="nl-NL" sz="1200" dirty="0" err="1">
                <a:solidFill>
                  <a:srgbClr val="1C1E21"/>
                </a:solidFill>
              </a:rPr>
              <a:t>discovered</a:t>
            </a:r>
            <a:r>
              <a:rPr lang="nl-NL" sz="1200" dirty="0">
                <a:solidFill>
                  <a:srgbClr val="1C1E21"/>
                </a:solidFill>
              </a:rPr>
              <a:t> in </a:t>
            </a:r>
            <a:r>
              <a:rPr lang="nl-NL" sz="1200" dirty="0" err="1">
                <a:solidFill>
                  <a:srgbClr val="1C1E21"/>
                </a:solidFill>
              </a:rPr>
              <a:t>any</a:t>
            </a:r>
            <a:r>
              <a:rPr lang="nl-NL" sz="1200" dirty="0">
                <a:solidFill>
                  <a:srgbClr val="1C1E21"/>
                </a:solidFill>
              </a:rPr>
              <a:t> repository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which</a:t>
            </a:r>
            <a:r>
              <a:rPr lang="nl-NL" sz="1200" dirty="0">
                <a:solidFill>
                  <a:srgbClr val="1C1E21"/>
                </a:solidFill>
              </a:rPr>
              <a:t> a warehouse </a:t>
            </a:r>
            <a:r>
              <a:rPr lang="nl-NL" sz="1200" dirty="0" err="1">
                <a:solidFill>
                  <a:srgbClr val="1C1E21"/>
                </a:solidFill>
              </a:rPr>
              <a:t>subscribes</a:t>
            </a:r>
            <a:r>
              <a:rPr lang="nl-NL" sz="1200" dirty="0">
                <a:solidFill>
                  <a:srgbClr val="1C1E21"/>
                </a:solidFill>
              </a:rPr>
              <a:t>, </a:t>
            </a:r>
            <a:r>
              <a:rPr lang="nl-NL" sz="1200" dirty="0" err="1">
                <a:solidFill>
                  <a:srgbClr val="1C1E21"/>
                </a:solidFill>
              </a:rPr>
              <a:t>the</a:t>
            </a:r>
            <a:r>
              <a:rPr lang="nl-NL" sz="1200" dirty="0">
                <a:solidFill>
                  <a:srgbClr val="1C1E21"/>
                </a:solidFill>
              </a:rPr>
              <a:t> warehouse </a:t>
            </a:r>
            <a:r>
              <a:rPr lang="nl-NL" sz="1200" dirty="0" err="1">
                <a:solidFill>
                  <a:srgbClr val="1C1E21"/>
                </a:solidFill>
              </a:rPr>
              <a:t>produces</a:t>
            </a:r>
            <a:r>
              <a:rPr lang="nl-NL" sz="1200" dirty="0">
                <a:solidFill>
                  <a:srgbClr val="1C1E21"/>
                </a:solidFill>
              </a:rPr>
              <a:t> a new piece of </a:t>
            </a:r>
            <a:r>
              <a:rPr lang="nl-NL" sz="1200" dirty="0" err="1">
                <a:solidFill>
                  <a:srgbClr val="1C1E21"/>
                </a:solidFill>
              </a:rPr>
              <a:t>freight</a:t>
            </a:r>
            <a:r>
              <a:rPr lang="nl-NL" sz="1200" dirty="0">
                <a:solidFill>
                  <a:srgbClr val="1C1E21"/>
                </a:solidFill>
              </a:rPr>
              <a:t>.</a:t>
            </a:r>
            <a:endParaRPr lang="nl-NL" sz="1800" dirty="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67" name="Google Shape;267;g28f742d197f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8f742d197f_0_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>
                <a:solidFill>
                  <a:srgbClr val="1C1E21"/>
                </a:solidFill>
              </a:rPr>
              <a:t>A stage resource </a:t>
            </a:r>
            <a:r>
              <a:rPr lang="nl-NL" sz="1600" dirty="0" err="1">
                <a:solidFill>
                  <a:srgbClr val="1C1E21"/>
                </a:solidFill>
              </a:rPr>
              <a:t>defines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the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subscription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and</a:t>
            </a:r>
            <a:r>
              <a:rPr lang="nl-NL" sz="1600" dirty="0">
                <a:solidFill>
                  <a:srgbClr val="1C1E21"/>
                </a:solidFill>
              </a:rPr>
              <a:t> promotion </a:t>
            </a:r>
            <a:r>
              <a:rPr lang="nl-NL" sz="1600" dirty="0" err="1">
                <a:solidFill>
                  <a:srgbClr val="1C1E21"/>
                </a:solidFill>
              </a:rPr>
              <a:t>mechanisms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for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an</a:t>
            </a:r>
            <a:r>
              <a:rPr lang="nl-NL" sz="1600" dirty="0">
                <a:solidFill>
                  <a:srgbClr val="1C1E21"/>
                </a:solidFill>
              </a:rPr>
              <a:t> instance of </a:t>
            </a:r>
            <a:r>
              <a:rPr lang="nl-NL" sz="1600" dirty="0" err="1">
                <a:solidFill>
                  <a:srgbClr val="1C1E21"/>
                </a:solidFill>
              </a:rPr>
              <a:t>an</a:t>
            </a:r>
            <a:r>
              <a:rPr lang="nl-NL" sz="1600" dirty="0">
                <a:solidFill>
                  <a:srgbClr val="1C1E21"/>
                </a:solidFill>
              </a:rPr>
              <a:t> application.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>
                <a:solidFill>
                  <a:srgbClr val="1C1E21"/>
                </a:solidFill>
              </a:rPr>
              <a:t>The </a:t>
            </a:r>
            <a:r>
              <a:rPr lang="nl-NL" sz="1600" dirty="0" err="1">
                <a:solidFill>
                  <a:srgbClr val="1C1E21"/>
                </a:solidFill>
              </a:rPr>
              <a:t>critical</a:t>
            </a:r>
            <a:r>
              <a:rPr lang="nl-NL" sz="1600" dirty="0">
                <a:solidFill>
                  <a:srgbClr val="1C1E21"/>
                </a:solidFill>
              </a:rPr>
              <a:t> feature of a stage is </a:t>
            </a:r>
            <a:r>
              <a:rPr lang="nl-NL" sz="1600" dirty="0" err="1">
                <a:solidFill>
                  <a:srgbClr val="1C1E21"/>
                </a:solidFill>
              </a:rPr>
              <a:t>that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its</a:t>
            </a:r>
            <a:r>
              <a:rPr lang="nl-NL" sz="1600" dirty="0">
                <a:solidFill>
                  <a:srgbClr val="1C1E21"/>
                </a:solidFill>
              </a:rPr>
              <a:t> name (e.g. "test", "</a:t>
            </a:r>
            <a:r>
              <a:rPr lang="nl-NL" sz="1600" dirty="0" err="1">
                <a:solidFill>
                  <a:srgbClr val="1C1E21"/>
                </a:solidFill>
              </a:rPr>
              <a:t>prod</a:t>
            </a:r>
            <a:r>
              <a:rPr lang="nl-NL" sz="1600" dirty="0">
                <a:solidFill>
                  <a:srgbClr val="1C1E21"/>
                </a:solidFill>
              </a:rPr>
              <a:t>") </a:t>
            </a:r>
            <a:r>
              <a:rPr lang="nl-NL" sz="1600" dirty="0" err="1">
                <a:solidFill>
                  <a:srgbClr val="1C1E21"/>
                </a:solidFill>
              </a:rPr>
              <a:t>denotes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an</a:t>
            </a:r>
            <a:r>
              <a:rPr lang="nl-NL" sz="1600" dirty="0">
                <a:solidFill>
                  <a:srgbClr val="1C1E21"/>
                </a:solidFill>
              </a:rPr>
              <a:t> application </a:t>
            </a:r>
            <a:r>
              <a:rPr lang="nl-NL" sz="1600" dirty="0" err="1">
                <a:solidFill>
                  <a:srgbClr val="1C1E21"/>
                </a:solidFill>
              </a:rPr>
              <a:t>instance's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purpose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and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not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its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location</a:t>
            </a:r>
            <a:r>
              <a:rPr lang="nl-NL" sz="1600" dirty="0">
                <a:solidFill>
                  <a:srgbClr val="1C1E21"/>
                </a:solidFill>
              </a:rPr>
              <a:t>.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Typical</a:t>
            </a:r>
            <a:r>
              <a:rPr lang="nl-NL" sz="1600" dirty="0">
                <a:solidFill>
                  <a:srgbClr val="1C1E21"/>
                </a:solidFill>
              </a:rPr>
              <a:t> stages are: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Dev</a:t>
            </a:r>
            <a:endParaRPr lang="nl-NL" sz="1600" dirty="0">
              <a:solidFill>
                <a:srgbClr val="1C1E2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>
                <a:solidFill>
                  <a:srgbClr val="1C1E21"/>
                </a:solidFill>
              </a:rPr>
              <a:t>Test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Staging</a:t>
            </a:r>
            <a:endParaRPr lang="nl-NL" sz="1600" dirty="0">
              <a:solidFill>
                <a:srgbClr val="1C1E2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Production</a:t>
            </a:r>
            <a:endParaRPr lang="nl-NL" sz="1600" dirty="0">
              <a:solidFill>
                <a:srgbClr val="1C1E2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Can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contain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verification</a:t>
            </a:r>
            <a:endParaRPr lang="nl-NL" sz="1600" dirty="0">
              <a:solidFill>
                <a:srgbClr val="1C1E2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>
                <a:solidFill>
                  <a:srgbClr val="1C1E21"/>
                </a:solidFill>
              </a:rPr>
              <a:t>Subscription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freight</a:t>
            </a:r>
            <a:r>
              <a:rPr lang="nl-NL" sz="1600" dirty="0">
                <a:solidFill>
                  <a:srgbClr val="1C1E21"/>
                </a:solidFill>
              </a:rPr>
              <a:t> or </a:t>
            </a:r>
            <a:r>
              <a:rPr lang="nl-NL" sz="1600" dirty="0" err="1">
                <a:solidFill>
                  <a:srgbClr val="1C1E21"/>
                </a:solidFill>
              </a:rPr>
              <a:t>another</a:t>
            </a:r>
            <a:r>
              <a:rPr lang="nl-NL" sz="1600" dirty="0">
                <a:solidFill>
                  <a:srgbClr val="1C1E21"/>
                </a:solidFill>
              </a:rPr>
              <a:t> stage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r>
              <a:rPr lang="nl-NL" sz="1600" dirty="0" err="1">
                <a:solidFill>
                  <a:srgbClr val="1C1E21"/>
                </a:solidFill>
              </a:rPr>
              <a:t>Kargo’s</a:t>
            </a:r>
            <a:r>
              <a:rPr lang="nl-NL" sz="1600" dirty="0">
                <a:solidFill>
                  <a:srgbClr val="1C1E21"/>
                </a:solidFill>
              </a:rPr>
              <a:t> most important concept</a:t>
            </a:r>
          </a:p>
        </p:txBody>
      </p:sp>
      <p:sp>
        <p:nvSpPr>
          <p:cNvPr id="282" name="Google Shape;282;g28f742d197f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8f742d197f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7" name="Google Shape;297;g28f742d197f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1ad29d46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2" name="Google Shape;312;g2e1ad29d4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6" name="Google Shape;3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f742d197f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28f742d197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2" name="Google Shape;3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7024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055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Kargo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is a next-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generation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continuous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delivery 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application 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lifecycle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orchestration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platform </a:t>
            </a:r>
            <a:r>
              <a:rPr lang="nl-NL" sz="1200" dirty="0" err="1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for</a:t>
            </a:r>
            <a:r>
              <a:rPr lang="nl-NL" sz="1200" dirty="0">
                <a:solidFill>
                  <a:srgbClr val="1C1E21"/>
                </a:solidFill>
                <a:latin typeface="Roboto"/>
                <a:ea typeface="Roboto"/>
                <a:cs typeface="Roboto"/>
                <a:sym typeface="Roboto"/>
              </a:rPr>
              <a:t> Kubernetes.</a:t>
            </a:r>
            <a:endParaRPr lang="nl-NL" sz="1200" b="1" dirty="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200" dirty="0" err="1">
                <a:solidFill>
                  <a:srgbClr val="1C1E21"/>
                </a:solidFill>
              </a:rPr>
              <a:t>Kargo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provides</a:t>
            </a:r>
            <a:r>
              <a:rPr lang="nl-NL" sz="1200" dirty="0">
                <a:solidFill>
                  <a:srgbClr val="1C1E21"/>
                </a:solidFill>
              </a:rPr>
              <a:t>:</a:t>
            </a:r>
          </a:p>
          <a:p>
            <a:pPr marL="412750" indent="-285750">
              <a:lnSpc>
                <a:spcPct val="115000"/>
              </a:lnSpc>
              <a:spcBef>
                <a:spcPts val="1200"/>
              </a:spcBef>
              <a:buClr>
                <a:srgbClr val="1C1E21"/>
              </a:buClr>
              <a:buSzPts val="1600"/>
            </a:pPr>
            <a:r>
              <a:rPr lang="nl-NL" sz="1200" dirty="0">
                <a:solidFill>
                  <a:srgbClr val="1C1E21"/>
                </a:solidFill>
              </a:rPr>
              <a:t>GitOps way of </a:t>
            </a:r>
            <a:r>
              <a:rPr lang="nl-NL" sz="1200" dirty="0" err="1">
                <a:solidFill>
                  <a:srgbClr val="1C1E21"/>
                </a:solidFill>
              </a:rPr>
              <a:t>working</a:t>
            </a:r>
            <a:endParaRPr lang="nl-NL" sz="1200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200" dirty="0" err="1">
                <a:solidFill>
                  <a:srgbClr val="1C1E21"/>
                </a:solidFill>
              </a:rPr>
              <a:t>Flexible</a:t>
            </a:r>
            <a:r>
              <a:rPr lang="nl-NL" sz="1200" dirty="0">
                <a:solidFill>
                  <a:srgbClr val="1C1E21"/>
                </a:solidFill>
              </a:rPr>
              <a:t> pipeline </a:t>
            </a:r>
            <a:r>
              <a:rPr lang="nl-NL" sz="1200" dirty="0" err="1">
                <a:solidFill>
                  <a:srgbClr val="1C1E21"/>
                </a:solidFill>
              </a:rPr>
              <a:t>to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promote</a:t>
            </a:r>
            <a:r>
              <a:rPr lang="nl-NL" sz="1200" dirty="0">
                <a:solidFill>
                  <a:srgbClr val="1C1E21"/>
                </a:solidFill>
              </a:rPr>
              <a:t> changes in multiple stages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200" dirty="0">
                <a:solidFill>
                  <a:srgbClr val="1C1E21"/>
                </a:solidFill>
              </a:rPr>
              <a:t>Dashboard </a:t>
            </a:r>
            <a:r>
              <a:rPr lang="nl-NL" sz="1200" dirty="0" err="1">
                <a:solidFill>
                  <a:srgbClr val="1C1E21"/>
                </a:solidFill>
              </a:rPr>
              <a:t>for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visualizing</a:t>
            </a:r>
            <a:r>
              <a:rPr lang="nl-NL" sz="1200" dirty="0">
                <a:solidFill>
                  <a:srgbClr val="1C1E21"/>
                </a:solidFill>
              </a:rPr>
              <a:t> changes </a:t>
            </a:r>
            <a:r>
              <a:rPr lang="nl-NL" sz="1200" dirty="0" err="1">
                <a:solidFill>
                  <a:srgbClr val="1C1E21"/>
                </a:solidFill>
              </a:rPr>
              <a:t>across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your</a:t>
            </a:r>
            <a:r>
              <a:rPr lang="nl-NL" sz="1200" dirty="0">
                <a:solidFill>
                  <a:srgbClr val="1C1E21"/>
                </a:solidFill>
              </a:rPr>
              <a:t> stages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200" dirty="0" err="1">
                <a:solidFill>
                  <a:srgbClr val="1C1E21"/>
                </a:solidFill>
              </a:rPr>
              <a:t>Intuitive</a:t>
            </a:r>
            <a:r>
              <a:rPr lang="nl-NL" sz="1200" dirty="0">
                <a:solidFill>
                  <a:srgbClr val="1C1E21"/>
                </a:solidFill>
              </a:rPr>
              <a:t> UX </a:t>
            </a:r>
            <a:r>
              <a:rPr lang="nl-NL" sz="1200" dirty="0" err="1">
                <a:solidFill>
                  <a:srgbClr val="1C1E21"/>
                </a:solidFill>
              </a:rPr>
              <a:t>that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hides</a:t>
            </a:r>
            <a:r>
              <a:rPr lang="nl-NL" sz="1200" dirty="0">
                <a:solidFill>
                  <a:srgbClr val="1C1E21"/>
                </a:solidFill>
              </a:rPr>
              <a:t> nuances of GitOps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200" dirty="0">
                <a:solidFill>
                  <a:srgbClr val="1C1E21"/>
                </a:solidFill>
              </a:rPr>
              <a:t>Safer </a:t>
            </a:r>
            <a:r>
              <a:rPr lang="nl-NL" sz="1200" dirty="0" err="1">
                <a:solidFill>
                  <a:srgbClr val="1C1E21"/>
                </a:solidFill>
              </a:rPr>
              <a:t>deployments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with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enforced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processes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and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guardrails</a:t>
            </a:r>
            <a:endParaRPr lang="nl-NL" sz="1200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200" dirty="0" err="1">
                <a:solidFill>
                  <a:srgbClr val="1C1E21"/>
                </a:solidFill>
              </a:rPr>
              <a:t>Testing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and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verification</a:t>
            </a:r>
            <a:r>
              <a:rPr lang="nl-NL" sz="1200" dirty="0">
                <a:solidFill>
                  <a:srgbClr val="1C1E21"/>
                </a:solidFill>
              </a:rPr>
              <a:t> </a:t>
            </a:r>
            <a:r>
              <a:rPr lang="nl-NL" sz="1200" dirty="0" err="1">
                <a:solidFill>
                  <a:srgbClr val="1C1E21"/>
                </a:solidFill>
              </a:rPr>
              <a:t>between</a:t>
            </a:r>
            <a:r>
              <a:rPr lang="nl-NL" sz="1200" dirty="0">
                <a:solidFill>
                  <a:srgbClr val="1C1E21"/>
                </a:solidFill>
              </a:rPr>
              <a:t> stages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6956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8f742d197f_0_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600" dirty="0" err="1">
                <a:solidFill>
                  <a:srgbClr val="1C1E21"/>
                </a:solidFill>
              </a:rPr>
              <a:t>Deploy</a:t>
            </a:r>
            <a:r>
              <a:rPr lang="nl-NL" sz="1600" dirty="0">
                <a:solidFill>
                  <a:srgbClr val="1C1E21"/>
                </a:solidFill>
              </a:rPr>
              <a:t> pipelines are </a:t>
            </a:r>
            <a:r>
              <a:rPr lang="nl-NL" sz="1600" dirty="0" err="1">
                <a:solidFill>
                  <a:srgbClr val="1C1E21"/>
                </a:solidFill>
              </a:rPr>
              <a:t>getting</a:t>
            </a:r>
            <a:r>
              <a:rPr lang="nl-NL" sz="1600" dirty="0">
                <a:solidFill>
                  <a:srgbClr val="1C1E21"/>
                </a:solidFill>
              </a:rPr>
              <a:t> more complex!</a:t>
            </a:r>
          </a:p>
          <a:p>
            <a:pPr marL="412750" indent="-285750">
              <a:lnSpc>
                <a:spcPct val="115000"/>
              </a:lnSpc>
              <a:spcBef>
                <a:spcPts val="120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When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you</a:t>
            </a:r>
            <a:r>
              <a:rPr lang="nl-NL" sz="1600" dirty="0">
                <a:solidFill>
                  <a:srgbClr val="1C1E21"/>
                </a:solidFill>
              </a:rPr>
              <a:t> have multiple environments </a:t>
            </a:r>
            <a:r>
              <a:rPr lang="nl-NL" sz="1600" dirty="0" err="1">
                <a:solidFill>
                  <a:srgbClr val="1C1E21"/>
                </a:solidFill>
              </a:rPr>
              <a:t>and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regions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deploy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.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When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advanced</a:t>
            </a:r>
            <a:r>
              <a:rPr lang="nl-NL" sz="1600" dirty="0">
                <a:solidFill>
                  <a:srgbClr val="1C1E21"/>
                </a:solidFill>
              </a:rPr>
              <a:t> promotion </a:t>
            </a:r>
            <a:r>
              <a:rPr lang="nl-NL" sz="1600" dirty="0" err="1">
                <a:solidFill>
                  <a:srgbClr val="1C1E21"/>
                </a:solidFill>
              </a:rPr>
              <a:t>techniques</a:t>
            </a:r>
            <a:r>
              <a:rPr lang="nl-NL" sz="1600" dirty="0">
                <a:solidFill>
                  <a:srgbClr val="1C1E21"/>
                </a:solidFill>
              </a:rPr>
              <a:t> are </a:t>
            </a:r>
            <a:r>
              <a:rPr lang="nl-NL" sz="1600" dirty="0" err="1">
                <a:solidFill>
                  <a:srgbClr val="1C1E21"/>
                </a:solidFill>
              </a:rPr>
              <a:t>desired</a:t>
            </a:r>
            <a:r>
              <a:rPr lang="nl-NL" sz="1600" dirty="0">
                <a:solidFill>
                  <a:srgbClr val="1C1E21"/>
                </a:solidFill>
              </a:rPr>
              <a:t>, </a:t>
            </a:r>
            <a:r>
              <a:rPr lang="nl-NL" sz="1600" dirty="0" err="1">
                <a:solidFill>
                  <a:srgbClr val="1C1E21"/>
                </a:solidFill>
              </a:rPr>
              <a:t>such</a:t>
            </a:r>
            <a:r>
              <a:rPr lang="nl-NL" sz="1600" dirty="0">
                <a:solidFill>
                  <a:srgbClr val="1C1E21"/>
                </a:solidFill>
              </a:rPr>
              <a:t> as:</a:t>
            </a: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Progressive</a:t>
            </a:r>
            <a:r>
              <a:rPr lang="nl-NL" sz="1600" dirty="0">
                <a:solidFill>
                  <a:srgbClr val="1C1E21"/>
                </a:solidFill>
              </a:rPr>
              <a:t> Delivery: A/B </a:t>
            </a:r>
            <a:r>
              <a:rPr lang="nl-NL" sz="1600" dirty="0" err="1">
                <a:solidFill>
                  <a:srgbClr val="1C1E21"/>
                </a:solidFill>
              </a:rPr>
              <a:t>testing</a:t>
            </a:r>
            <a:r>
              <a:rPr lang="nl-NL" sz="1600" dirty="0">
                <a:solidFill>
                  <a:srgbClr val="1C1E21"/>
                </a:solidFill>
              </a:rPr>
              <a:t>, </a:t>
            </a:r>
            <a:r>
              <a:rPr lang="nl-NL" sz="1600" dirty="0" err="1">
                <a:solidFill>
                  <a:srgbClr val="1C1E21"/>
                </a:solidFill>
              </a:rPr>
              <a:t>Canary</a:t>
            </a:r>
            <a:endParaRPr lang="nl-NL" sz="1600" dirty="0">
              <a:solidFill>
                <a:srgbClr val="1C1E21"/>
              </a:solidFill>
            </a:endParaRP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Continuous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Verification</a:t>
            </a:r>
            <a:endParaRPr lang="nl-NL" sz="1600" dirty="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0" name="Google Shape;190;g28f742d197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Pts val="2800"/>
              <a:buChar char="•"/>
              <a:defRPr/>
            </a:lvl1pPr>
            <a:lvl2pPr marL="91440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000"/>
              </a:buClr>
              <a:buSzPts val="2400"/>
              <a:buChar char="•"/>
              <a:defRPr/>
            </a:lvl2pPr>
            <a:lvl3pPr marL="137160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000"/>
              </a:buClr>
              <a:buSzPts val="20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000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000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tinyurl.com/kargo-edgecase-202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g"/><Relationship Id="rId7" Type="http://schemas.openxmlformats.org/officeDocument/2006/relationships/hyperlink" Target="https://www.linkedin.com/company/fullstaq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g"/><Relationship Id="rId7" Type="http://schemas.openxmlformats.org/officeDocument/2006/relationships/hyperlink" Target="https://www.linkedin.com/company/fullstaq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>
          <a:extLst>
            <a:ext uri="{FF2B5EF4-FFF2-40B4-BE49-F238E27FC236}">
              <a16:creationId xmlns:a16="http://schemas.microsoft.com/office/drawing/2014/main" id="{128799FB-F1F2-611D-1D84-BE6CC063C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4">
            <a:extLst>
              <a:ext uri="{FF2B5EF4-FFF2-40B4-BE49-F238E27FC236}">
                <a16:creationId xmlns:a16="http://schemas.microsoft.com/office/drawing/2014/main" id="{D064B674-1A97-740D-3B9B-43B3E896ABDD}"/>
              </a:ext>
            </a:extLst>
          </p:cNvPr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77" name="Google Shape;177;p4">
              <a:extLst>
                <a:ext uri="{FF2B5EF4-FFF2-40B4-BE49-F238E27FC236}">
                  <a16:creationId xmlns:a16="http://schemas.microsoft.com/office/drawing/2014/main" id="{72649D05-16C4-C898-69A9-B0713176EAE6}"/>
                </a:ext>
              </a:extLst>
            </p:cNvPr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78" name="Google Shape;178;p4">
                <a:extLst>
                  <a:ext uri="{FF2B5EF4-FFF2-40B4-BE49-F238E27FC236}">
                    <a16:creationId xmlns:a16="http://schemas.microsoft.com/office/drawing/2014/main" id="{A9F39288-4B49-C3EE-5894-C3A99C25A6A9}"/>
                  </a:ext>
                </a:extLst>
              </p:cNvPr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">
                <a:extLst>
                  <a:ext uri="{FF2B5EF4-FFF2-40B4-BE49-F238E27FC236}">
                    <a16:creationId xmlns:a16="http://schemas.microsoft.com/office/drawing/2014/main" id="{5841F903-0B8E-723C-3C18-0D1C0F516FAC}"/>
                  </a:ext>
                </a:extLst>
              </p:cNvPr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">
                <a:extLst>
                  <a:ext uri="{FF2B5EF4-FFF2-40B4-BE49-F238E27FC236}">
                    <a16:creationId xmlns:a16="http://schemas.microsoft.com/office/drawing/2014/main" id="{557780FD-B22B-F78A-2694-3CD29E1B6195}"/>
                  </a:ext>
                </a:extLst>
              </p:cNvPr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1" name="Google Shape;181;p4">
              <a:extLst>
                <a:ext uri="{FF2B5EF4-FFF2-40B4-BE49-F238E27FC236}">
                  <a16:creationId xmlns:a16="http://schemas.microsoft.com/office/drawing/2014/main" id="{CCACB137-CCE4-6AD3-888C-91DFCB714767}"/>
                </a:ext>
              </a:extLst>
            </p:cNvPr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2" name="Google Shape;182;p4" descr="Logo&#10;&#10;Description automatically generated">
              <a:extLst>
                <a:ext uri="{FF2B5EF4-FFF2-40B4-BE49-F238E27FC236}">
                  <a16:creationId xmlns:a16="http://schemas.microsoft.com/office/drawing/2014/main" id="{E80ED59B-EB0C-0579-1006-48815BB49CF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3" name="Google Shape;183;p4">
            <a:extLst>
              <a:ext uri="{FF2B5EF4-FFF2-40B4-BE49-F238E27FC236}">
                <a16:creationId xmlns:a16="http://schemas.microsoft.com/office/drawing/2014/main" id="{7D47ABAF-4421-538B-7B77-805CF9F057C2}"/>
              </a:ext>
            </a:extLst>
          </p:cNvPr>
          <p:cNvSpPr/>
          <p:nvPr/>
        </p:nvSpPr>
        <p:spPr>
          <a:xfrm>
            <a:off x="388627" y="368775"/>
            <a:ext cx="5255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 dirty="0" err="1">
                <a:solidFill>
                  <a:srgbClr val="111113"/>
                </a:solidFill>
              </a:rPr>
              <a:t>Instructions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">
            <a:extLst>
              <a:ext uri="{FF2B5EF4-FFF2-40B4-BE49-F238E27FC236}">
                <a16:creationId xmlns:a16="http://schemas.microsoft.com/office/drawing/2014/main" id="{296FD7A3-072D-571F-A805-F29359638B5A}"/>
              </a:ext>
            </a:extLst>
          </p:cNvPr>
          <p:cNvSpPr/>
          <p:nvPr/>
        </p:nvSpPr>
        <p:spPr>
          <a:xfrm>
            <a:off x="526873" y="1076671"/>
            <a:ext cx="1380979" cy="84409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">
            <a:extLst>
              <a:ext uri="{FF2B5EF4-FFF2-40B4-BE49-F238E27FC236}">
                <a16:creationId xmlns:a16="http://schemas.microsoft.com/office/drawing/2014/main" id="{D844D899-E4E7-DAEC-ED76-AAE3183E0B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Open the URL below or with the QR-Code</a:t>
            </a:r>
            <a:br>
              <a:rPr lang="en-NL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GB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  <a:hlinkClick r:id="rId4"/>
              </a:rPr>
              <a:t>https://tinyurl.com/kargo-edgecase-2024</a:t>
            </a:r>
            <a:br>
              <a:rPr lang="en-GB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GB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GB" sz="16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Once there, start with executing the first 2 steps</a:t>
            </a:r>
            <a:endParaRPr lang="en-NL" sz="16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86" name="Google Shape;186;p4">
            <a:extLst>
              <a:ext uri="{FF2B5EF4-FFF2-40B4-BE49-F238E27FC236}">
                <a16:creationId xmlns:a16="http://schemas.microsoft.com/office/drawing/2014/main" id="{1DA1BAA0-0838-A3EB-499A-1FB4B7DEB96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9387" y="4954399"/>
            <a:ext cx="6733225" cy="131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qr code with black squares&#10;&#10;Description automatically generated">
            <a:extLst>
              <a:ext uri="{FF2B5EF4-FFF2-40B4-BE49-F238E27FC236}">
                <a16:creationId xmlns:a16="http://schemas.microsoft.com/office/drawing/2014/main" id="{3C50CF9F-7584-DACD-917F-E9E847A066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8099" y="375920"/>
            <a:ext cx="3446701" cy="34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9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g28f742d197f_0_142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09" name="Google Shape;209;g28f742d197f_0_142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10" name="Google Shape;210;g28f742d197f_0_142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g28f742d197f_0_142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g28f742d197f_0_142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3" name="Google Shape;213;g28f742d197f_0_142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4" name="Google Shape;214;g28f742d197f_0_142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5" name="Google Shape;215;g28f742d197f_0_142"/>
          <p:cNvSpPr/>
          <p:nvPr/>
        </p:nvSpPr>
        <p:spPr>
          <a:xfrm>
            <a:off x="388625" y="368775"/>
            <a:ext cx="6462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How does Kargo work?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28f742d197f_0_142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g28f742d197f_0_142"/>
          <p:cNvPicPr preferRelativeResize="0"/>
          <p:nvPr/>
        </p:nvPicPr>
        <p:blipFill rotWithShape="1">
          <a:blip r:embed="rId4">
            <a:alphaModFix/>
          </a:blip>
          <a:srcRect t="1587" b="1587"/>
          <a:stretch/>
        </p:blipFill>
        <p:spPr>
          <a:xfrm>
            <a:off x="1078138" y="1188612"/>
            <a:ext cx="10035717" cy="496773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8f742d197f_0_142"/>
          <p:cNvSpPr txBox="1"/>
          <p:nvPr/>
        </p:nvSpPr>
        <p:spPr>
          <a:xfrm>
            <a:off x="457200" y="5811450"/>
            <a:ext cx="781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i="1">
                <a:solidFill>
                  <a:schemeClr val="dk1"/>
                </a:solidFill>
              </a:rPr>
              <a:t>source: https://www.youtube.com/watch?v=yaZc0DdeLKk</a:t>
            </a:r>
            <a:endParaRPr sz="1200" i="1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g28f742d197f_0_125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24" name="Google Shape;224;g28f742d197f_0_125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25" name="Google Shape;225;g28f742d197f_0_125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g28f742d197f_0_125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g28f742d197f_0_125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g28f742d197f_0_125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9" name="Google Shape;229;g28f742d197f_0_125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0" name="Google Shape;230;g28f742d197f_0_125"/>
          <p:cNvSpPr/>
          <p:nvPr/>
        </p:nvSpPr>
        <p:spPr>
          <a:xfrm>
            <a:off x="388625" y="368775"/>
            <a:ext cx="6013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What about ArgoCD?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28f742d197f_0_125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28f742d197f_0_125"/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600" b="1" dirty="0">
                <a:solidFill>
                  <a:srgbClr val="1C1E21"/>
                </a:solidFill>
              </a:rPr>
              <a:t>It does</a:t>
            </a:r>
            <a:endParaRPr sz="1600" b="1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120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Deploy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a single target</a:t>
            </a:r>
            <a:endParaRPr sz="1600" dirty="0">
              <a:solidFill>
                <a:srgbClr val="1C1E2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600" b="1" dirty="0">
                <a:solidFill>
                  <a:srgbClr val="1C1E21"/>
                </a:solidFill>
              </a:rPr>
              <a:t>It </a:t>
            </a:r>
            <a:r>
              <a:rPr lang="nl-NL" sz="1600" b="1" dirty="0" err="1">
                <a:solidFill>
                  <a:srgbClr val="1C1E21"/>
                </a:solidFill>
              </a:rPr>
              <a:t>doesn’t</a:t>
            </a:r>
            <a:endParaRPr sz="1600" b="1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120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Understand </a:t>
            </a:r>
            <a:r>
              <a:rPr lang="nl-NL" sz="1600" dirty="0" err="1">
                <a:solidFill>
                  <a:srgbClr val="1C1E21"/>
                </a:solidFill>
              </a:rPr>
              <a:t>relationships</a:t>
            </a:r>
            <a:endParaRPr lang="nl-NL" sz="1600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Pipeline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orchestrate</a:t>
            </a:r>
            <a:r>
              <a:rPr lang="nl-NL" sz="1600" dirty="0">
                <a:solidFill>
                  <a:srgbClr val="1C1E21"/>
                </a:solidFill>
              </a:rPr>
              <a:t> changes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Write changes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Git</a:t>
            </a: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Verify</a:t>
            </a:r>
            <a:r>
              <a:rPr lang="nl-NL" sz="1600" dirty="0">
                <a:solidFill>
                  <a:srgbClr val="1C1E21"/>
                </a:solidFill>
              </a:rPr>
              <a:t> updates</a:t>
            </a:r>
          </a:p>
        </p:txBody>
      </p:sp>
      <p:pic>
        <p:nvPicPr>
          <p:cNvPr id="233" name="Google Shape;233;g28f742d197f_0_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5000" y="3005745"/>
            <a:ext cx="4678750" cy="310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g28f742d197f_0_159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40" name="Google Shape;240;g28f742d197f_0_159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41" name="Google Shape;241;g28f742d197f_0_159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g28f742d197f_0_159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g28f742d197f_0_159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4" name="Google Shape;244;g28f742d197f_0_159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5" name="Google Shape;245;g28f742d197f_0_159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6" name="Google Shape;246;g28f742d197f_0_159"/>
          <p:cNvSpPr/>
          <p:nvPr/>
        </p:nvSpPr>
        <p:spPr>
          <a:xfrm>
            <a:off x="388625" y="368775"/>
            <a:ext cx="6145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 b="1" dirty="0" err="1">
                <a:solidFill>
                  <a:srgbClr val="111113"/>
                </a:solidFill>
              </a:rPr>
              <a:t>Key</a:t>
            </a:r>
            <a:r>
              <a:rPr lang="nl-NL" sz="4000" b="1" dirty="0">
                <a:solidFill>
                  <a:srgbClr val="111113"/>
                </a:solidFill>
              </a:rPr>
              <a:t> </a:t>
            </a:r>
            <a:r>
              <a:rPr lang="nl-NL" sz="4000" b="1" dirty="0" err="1">
                <a:solidFill>
                  <a:srgbClr val="111113"/>
                </a:solidFill>
              </a:rPr>
              <a:t>concepts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8f742d197f_0_159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8f742d197f_0_159"/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Project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Freight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Warehouse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Stage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Promotion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C1E21"/>
              </a:buClr>
              <a:buSzPts val="1600"/>
              <a:buChar char="-"/>
            </a:pPr>
            <a:endParaRPr sz="1600" dirty="0">
              <a:solidFill>
                <a:srgbClr val="1C1E2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>
          <a:extLst>
            <a:ext uri="{FF2B5EF4-FFF2-40B4-BE49-F238E27FC236}">
              <a16:creationId xmlns:a16="http://schemas.microsoft.com/office/drawing/2014/main" id="{E228110C-0983-9875-DBAF-0F4384D07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g28f742d197f_0_159">
            <a:extLst>
              <a:ext uri="{FF2B5EF4-FFF2-40B4-BE49-F238E27FC236}">
                <a16:creationId xmlns:a16="http://schemas.microsoft.com/office/drawing/2014/main" id="{1A38A3E1-78B2-3E7F-2060-F36BA6204375}"/>
              </a:ext>
            </a:extLst>
          </p:cNvPr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40" name="Google Shape;240;g28f742d197f_0_159">
              <a:extLst>
                <a:ext uri="{FF2B5EF4-FFF2-40B4-BE49-F238E27FC236}">
                  <a16:creationId xmlns:a16="http://schemas.microsoft.com/office/drawing/2014/main" id="{C08B4060-8163-C0BB-690A-FB778A46273D}"/>
                </a:ext>
              </a:extLst>
            </p:cNvPr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41" name="Google Shape;241;g28f742d197f_0_159">
                <a:extLst>
                  <a:ext uri="{FF2B5EF4-FFF2-40B4-BE49-F238E27FC236}">
                    <a16:creationId xmlns:a16="http://schemas.microsoft.com/office/drawing/2014/main" id="{1FC76717-AE59-F4A2-7BB7-A5B2399EA091}"/>
                  </a:ext>
                </a:extLst>
              </p:cNvPr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g28f742d197f_0_159">
                <a:extLst>
                  <a:ext uri="{FF2B5EF4-FFF2-40B4-BE49-F238E27FC236}">
                    <a16:creationId xmlns:a16="http://schemas.microsoft.com/office/drawing/2014/main" id="{1B0A00B9-F473-5065-AE0B-CDD44E856DE9}"/>
                  </a:ext>
                </a:extLst>
              </p:cNvPr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g28f742d197f_0_159">
                <a:extLst>
                  <a:ext uri="{FF2B5EF4-FFF2-40B4-BE49-F238E27FC236}">
                    <a16:creationId xmlns:a16="http://schemas.microsoft.com/office/drawing/2014/main" id="{5E1280D6-5745-206B-D71C-0D3773EB1E29}"/>
                  </a:ext>
                </a:extLst>
              </p:cNvPr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4" name="Google Shape;244;g28f742d197f_0_159">
              <a:extLst>
                <a:ext uri="{FF2B5EF4-FFF2-40B4-BE49-F238E27FC236}">
                  <a16:creationId xmlns:a16="http://schemas.microsoft.com/office/drawing/2014/main" id="{DAB41406-949F-EF0E-C0D1-80675E6AAAB7}"/>
                </a:ext>
              </a:extLst>
            </p:cNvPr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5" name="Google Shape;245;g28f742d197f_0_159" descr="Logo&#10;&#10;Description automatically generated">
              <a:extLst>
                <a:ext uri="{FF2B5EF4-FFF2-40B4-BE49-F238E27FC236}">
                  <a16:creationId xmlns:a16="http://schemas.microsoft.com/office/drawing/2014/main" id="{9FD94397-8EAA-D6CD-7CE5-AD868F54B3B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6" name="Google Shape;246;g28f742d197f_0_159">
            <a:extLst>
              <a:ext uri="{FF2B5EF4-FFF2-40B4-BE49-F238E27FC236}">
                <a16:creationId xmlns:a16="http://schemas.microsoft.com/office/drawing/2014/main" id="{CDDE19A2-2776-8422-AD87-66FADB5F9F5C}"/>
              </a:ext>
            </a:extLst>
          </p:cNvPr>
          <p:cNvSpPr/>
          <p:nvPr/>
        </p:nvSpPr>
        <p:spPr>
          <a:xfrm>
            <a:off x="388625" y="368775"/>
            <a:ext cx="6145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8f742d197f_0_159">
            <a:extLst>
              <a:ext uri="{FF2B5EF4-FFF2-40B4-BE49-F238E27FC236}">
                <a16:creationId xmlns:a16="http://schemas.microsoft.com/office/drawing/2014/main" id="{9E1C60B2-6A29-8926-D98C-FD8379C98BF4}"/>
              </a:ext>
            </a:extLst>
          </p:cNvPr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8f742d197f_0_159">
            <a:extLst>
              <a:ext uri="{FF2B5EF4-FFF2-40B4-BE49-F238E27FC236}">
                <a16:creationId xmlns:a16="http://schemas.microsoft.com/office/drawing/2014/main" id="{02C19700-AEC1-8845-408B-0A786A3797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2750" indent="-285750">
              <a:lnSpc>
                <a:spcPct val="115000"/>
              </a:lnSpc>
              <a:spcBef>
                <a:spcPts val="120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Collection of </a:t>
            </a:r>
            <a:r>
              <a:rPr lang="nl-NL" sz="1600" dirty="0" err="1">
                <a:solidFill>
                  <a:srgbClr val="1C1E21"/>
                </a:solidFill>
              </a:rPr>
              <a:t>related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Kargo</a:t>
            </a:r>
            <a:r>
              <a:rPr lang="nl-NL" sz="1600" dirty="0">
                <a:solidFill>
                  <a:srgbClr val="1C1E21"/>
                </a:solidFill>
              </a:rPr>
              <a:t> resources </a:t>
            </a:r>
            <a:r>
              <a:rPr lang="nl-NL" sz="1600" dirty="0" err="1">
                <a:solidFill>
                  <a:srgbClr val="1C1E21"/>
                </a:solidFill>
              </a:rPr>
              <a:t>such</a:t>
            </a:r>
            <a:r>
              <a:rPr lang="nl-NL" sz="1600" dirty="0">
                <a:solidFill>
                  <a:srgbClr val="1C1E21"/>
                </a:solidFill>
              </a:rPr>
              <a:t> as:</a:t>
            </a:r>
            <a:endParaRPr sz="1600" dirty="0">
              <a:solidFill>
                <a:srgbClr val="1C1E21"/>
              </a:solidFill>
            </a:endParaRP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RBAC</a:t>
            </a:r>
            <a:endParaRPr sz="1600" dirty="0">
              <a:solidFill>
                <a:srgbClr val="1C1E21"/>
              </a:solidFill>
            </a:endParaRP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Stages</a:t>
            </a:r>
            <a:endParaRPr sz="1600" dirty="0">
              <a:solidFill>
                <a:srgbClr val="1C1E21"/>
              </a:solidFill>
            </a:endParaRP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>
                <a:solidFill>
                  <a:srgbClr val="1C1E21"/>
                </a:solidFill>
              </a:rPr>
              <a:t>Warehouses</a:t>
            </a:r>
            <a:endParaRPr sz="1600" dirty="0">
              <a:solidFill>
                <a:srgbClr val="1C1E21"/>
              </a:solidFill>
            </a:endParaRPr>
          </a:p>
          <a:p>
            <a:pPr marL="869950" lvl="1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Freight</a:t>
            </a:r>
            <a:endParaRPr sz="1600" dirty="0">
              <a:solidFill>
                <a:srgbClr val="1C1E21"/>
              </a:solidFill>
            </a:endParaRPr>
          </a:p>
          <a:p>
            <a:pPr marL="412750" indent="-285750">
              <a:lnSpc>
                <a:spcPct val="115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nl-NL" sz="1600" dirty="0" err="1">
                <a:solidFill>
                  <a:srgbClr val="1C1E21"/>
                </a:solidFill>
              </a:rPr>
              <a:t>Creates</a:t>
            </a:r>
            <a:r>
              <a:rPr lang="nl-NL" sz="1600" dirty="0">
                <a:solidFill>
                  <a:srgbClr val="1C1E21"/>
                </a:solidFill>
              </a:rPr>
              <a:t> a Kubernetes </a:t>
            </a:r>
            <a:r>
              <a:rPr lang="nl-NL" sz="1600" dirty="0" err="1">
                <a:solidFill>
                  <a:srgbClr val="1C1E21"/>
                </a:solidFill>
              </a:rPr>
              <a:t>namespace</a:t>
            </a:r>
            <a:endParaRPr sz="1600" dirty="0">
              <a:solidFill>
                <a:srgbClr val="1C1E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06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g28f742d197f_0_253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55" name="Google Shape;255;g28f742d197f_0_253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56" name="Google Shape;256;g28f742d197f_0_253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g28f742d197f_0_253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g28f742d197f_0_253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9" name="Google Shape;259;g28f742d197f_0_253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0" name="Google Shape;260;g28f742d197f_0_253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1" name="Google Shape;261;g28f742d197f_0_253"/>
          <p:cNvSpPr/>
          <p:nvPr/>
        </p:nvSpPr>
        <p:spPr>
          <a:xfrm>
            <a:off x="388625" y="368775"/>
            <a:ext cx="6145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Freight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8f742d197f_0_253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8f742d197f_0_253"/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Second most important concept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Contains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Container images;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Kubernetes manifests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Helm charts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Meta-artifact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g28f742d197f_0_288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70" name="Google Shape;270;g28f742d197f_0_288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71" name="Google Shape;271;g28f742d197f_0_288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g28f742d197f_0_288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g28f742d197f_0_288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4" name="Google Shape;274;g28f742d197f_0_288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5" name="Google Shape;275;g28f742d197f_0_288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6" name="Google Shape;276;g28f742d197f_0_288"/>
          <p:cNvSpPr/>
          <p:nvPr/>
        </p:nvSpPr>
        <p:spPr>
          <a:xfrm>
            <a:off x="388625" y="368775"/>
            <a:ext cx="11803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Warehouse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28f742d197f_0_288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63;g28f742d197f_0_253">
            <a:extLst>
              <a:ext uri="{FF2B5EF4-FFF2-40B4-BE49-F238E27FC236}">
                <a16:creationId xmlns:a16="http://schemas.microsoft.com/office/drawing/2014/main" id="{3BB49D44-FCD0-1D39-B536-2214F14259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Source of Freight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Contains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Container image repositories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Git repositories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Helm chart repositories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</a:pPr>
            <a:r>
              <a:rPr lang="en-US" sz="1600" dirty="0">
                <a:solidFill>
                  <a:srgbClr val="1C1E21"/>
                </a:solidFill>
              </a:rPr>
              <a:t>Detects changes, creates new pieces of freight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g28f742d197f_0_237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285" name="Google Shape;285;g28f742d197f_0_237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286" name="Google Shape;286;g28f742d197f_0_237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g28f742d197f_0_237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g28f742d197f_0_237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9" name="Google Shape;289;g28f742d197f_0_237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0" name="Google Shape;290;g28f742d197f_0_237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1" name="Google Shape;291;g28f742d197f_0_237"/>
          <p:cNvSpPr/>
          <p:nvPr/>
        </p:nvSpPr>
        <p:spPr>
          <a:xfrm>
            <a:off x="388625" y="368775"/>
            <a:ext cx="6145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Stage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28f742d197f_0_237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63;g28f742d197f_0_253">
            <a:extLst>
              <a:ext uri="{FF2B5EF4-FFF2-40B4-BE49-F238E27FC236}">
                <a16:creationId xmlns:a16="http://schemas.microsoft.com/office/drawing/2014/main" id="{DB4C1406-9645-0111-F555-B9CE10BE0F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Most important concept of </a:t>
            </a:r>
            <a:r>
              <a:rPr lang="en-US" sz="1600" dirty="0" err="1">
                <a:solidFill>
                  <a:srgbClr val="1C1E21"/>
                </a:solidFill>
              </a:rPr>
              <a:t>Kargo</a:t>
            </a:r>
            <a:endParaRPr lang="en-US" sz="1600" dirty="0">
              <a:solidFill>
                <a:srgbClr val="1C1E2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Purpose not location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Subscription and promotion mechanisms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Verification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Typical stages are: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Dev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Test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Acc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1C1E21"/>
                </a:solidFill>
              </a:rPr>
              <a:t>Prod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1C1E21"/>
              </a:solidFill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1C1E21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1C1E2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g28f742d197f_0_269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300" name="Google Shape;300;g28f742d197f_0_269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301" name="Google Shape;301;g28f742d197f_0_269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g28f742d197f_0_269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g28f742d197f_0_269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4" name="Google Shape;304;g28f742d197f_0_269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5" name="Google Shape;305;g28f742d197f_0_269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6" name="Google Shape;306;g28f742d197f_0_269"/>
          <p:cNvSpPr/>
          <p:nvPr/>
        </p:nvSpPr>
        <p:spPr>
          <a:xfrm>
            <a:off x="388625" y="368775"/>
            <a:ext cx="9308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Promotion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28f742d197f_0_269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28f742d197f_0_269"/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1600" dirty="0">
                <a:solidFill>
                  <a:srgbClr val="1C1E21"/>
                </a:solidFill>
              </a:rPr>
              <a:t>A </a:t>
            </a:r>
            <a:r>
              <a:rPr lang="nl-NL" sz="1600" b="1" dirty="0">
                <a:solidFill>
                  <a:srgbClr val="1C1E21"/>
                </a:solidFill>
              </a:rPr>
              <a:t>promotion</a:t>
            </a:r>
            <a:r>
              <a:rPr lang="nl-NL" sz="1600" dirty="0">
                <a:solidFill>
                  <a:srgbClr val="1C1E21"/>
                </a:solidFill>
              </a:rPr>
              <a:t> is a </a:t>
            </a:r>
            <a:r>
              <a:rPr lang="nl-NL" sz="1600" dirty="0" err="1">
                <a:solidFill>
                  <a:srgbClr val="1C1E21"/>
                </a:solidFill>
              </a:rPr>
              <a:t>request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to</a:t>
            </a:r>
            <a:r>
              <a:rPr lang="nl-NL" sz="1600" dirty="0">
                <a:solidFill>
                  <a:srgbClr val="1C1E21"/>
                </a:solidFill>
              </a:rPr>
              <a:t> move a piece of </a:t>
            </a:r>
            <a:r>
              <a:rPr lang="nl-NL" sz="1600" dirty="0" err="1">
                <a:solidFill>
                  <a:srgbClr val="1C1E21"/>
                </a:solidFill>
              </a:rPr>
              <a:t>freight</a:t>
            </a:r>
            <a:r>
              <a:rPr lang="nl-NL" sz="1600" dirty="0">
                <a:solidFill>
                  <a:srgbClr val="1C1E21"/>
                </a:solidFill>
              </a:rPr>
              <a:t> </a:t>
            </a:r>
            <a:r>
              <a:rPr lang="nl-NL" sz="1600" dirty="0" err="1">
                <a:solidFill>
                  <a:srgbClr val="1C1E21"/>
                </a:solidFill>
              </a:rPr>
              <a:t>into</a:t>
            </a:r>
            <a:r>
              <a:rPr lang="nl-NL" sz="1600" dirty="0">
                <a:solidFill>
                  <a:srgbClr val="1C1E21"/>
                </a:solidFill>
              </a:rPr>
              <a:t> a </a:t>
            </a:r>
            <a:r>
              <a:rPr lang="nl-NL" sz="1600" dirty="0" err="1">
                <a:solidFill>
                  <a:srgbClr val="1C1E21"/>
                </a:solidFill>
              </a:rPr>
              <a:t>specified</a:t>
            </a:r>
            <a:r>
              <a:rPr lang="nl-NL" sz="1600" dirty="0">
                <a:solidFill>
                  <a:srgbClr val="1C1E21"/>
                </a:solidFill>
              </a:rPr>
              <a:t> stage.</a:t>
            </a:r>
            <a:endParaRPr sz="2200" dirty="0">
              <a:solidFill>
                <a:srgbClr val="1C1E2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g2e1ad29d46c_0_0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315" name="Google Shape;315;g2e1ad29d46c_0_0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316" name="Google Shape;316;g2e1ad29d46c_0_0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g2e1ad29d46c_0_0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g2e1ad29d46c_0_0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9" name="Google Shape;319;g2e1ad29d46c_0_0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20" name="Google Shape;320;g2e1ad29d46c_0_0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1" name="Google Shape;321;g2e1ad29d46c_0_0"/>
          <p:cNvSpPr/>
          <p:nvPr/>
        </p:nvSpPr>
        <p:spPr>
          <a:xfrm>
            <a:off x="388625" y="368775"/>
            <a:ext cx="9308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Key concepts - Architecture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2e1ad29d46c_0_0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3" name="Google Shape;323;g2e1ad29d46c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5530" y="1044378"/>
            <a:ext cx="8320901" cy="513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C7913FF-396D-AC1D-2F2D-C65036E25420}"/>
              </a:ext>
            </a:extLst>
          </p:cNvPr>
          <p:cNvSpPr/>
          <p:nvPr/>
        </p:nvSpPr>
        <p:spPr>
          <a:xfrm>
            <a:off x="8639168" y="5163670"/>
            <a:ext cx="1045506" cy="410135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ysClr val="windowText" lastClr="000000"/>
                </a:solidFill>
                <a:latin typeface="Chalkboard SE" panose="03050602040202020205" pitchFamily="66" charset="77"/>
              </a:rPr>
              <a:t>Approval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929A7DBE-7680-75CB-B602-76679C77BE3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03113" y="3479429"/>
            <a:ext cx="2528043" cy="638732"/>
          </a:xfrm>
          <a:prstGeom prst="curvedConnector3">
            <a:avLst>
              <a:gd name="adj1" fmla="val 101596"/>
            </a:avLst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C55502D1-3798-051F-E0FC-80CD4DFF208C}"/>
              </a:ext>
            </a:extLst>
          </p:cNvPr>
          <p:cNvCxnSpPr/>
          <p:nvPr/>
        </p:nvCxnSpPr>
        <p:spPr>
          <a:xfrm rot="10800000">
            <a:off x="7658100" y="5264524"/>
            <a:ext cx="981068" cy="215152"/>
          </a:xfrm>
          <a:prstGeom prst="curvedConnector3">
            <a:avLst>
              <a:gd name="adj1" fmla="val 97973"/>
            </a:avLst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6"/>
          <p:cNvGrpSpPr/>
          <p:nvPr/>
        </p:nvGrpSpPr>
        <p:grpSpPr>
          <a:xfrm>
            <a:off x="0" y="0"/>
            <a:ext cx="12192002" cy="13470223"/>
            <a:chOff x="0" y="0"/>
            <a:chExt cx="12192002" cy="13470223"/>
          </a:xfrm>
        </p:grpSpPr>
        <p:pic>
          <p:nvPicPr>
            <p:cNvPr id="329" name="Google Shape;329;p6" descr="A person that is standing in the snow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6612223"/>
              <a:ext cx="12192002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6"/>
            <p:cNvPicPr preferRelativeResize="0"/>
            <p:nvPr/>
          </p:nvPicPr>
          <p:blipFill rotWithShape="1">
            <a:blip r:embed="rId4">
              <a:alphaModFix/>
            </a:blip>
            <a:srcRect l="3875" t="9128" r="3875"/>
            <a:stretch/>
          </p:blipFill>
          <p:spPr>
            <a:xfrm>
              <a:off x="0" y="0"/>
              <a:ext cx="12192000" cy="750276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1" name="Google Shape;331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123E">
              <a:alpha val="6431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6"/>
          <p:cNvSpPr txBox="1"/>
          <p:nvPr/>
        </p:nvSpPr>
        <p:spPr>
          <a:xfrm>
            <a:off x="3664731" y="3434456"/>
            <a:ext cx="616269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6"/>
          <p:cNvSpPr txBox="1"/>
          <p:nvPr/>
        </p:nvSpPr>
        <p:spPr>
          <a:xfrm>
            <a:off x="5103581" y="6531540"/>
            <a:ext cx="198483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nl-NL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fullstaq.com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6"/>
          <p:cNvPicPr preferRelativeResize="0"/>
          <p:nvPr/>
        </p:nvPicPr>
        <p:blipFill>
          <a:blip r:embed="rId5"/>
          <a:srcRect/>
          <a:stretch/>
        </p:blipFill>
        <p:spPr>
          <a:xfrm>
            <a:off x="3241954" y="1285875"/>
            <a:ext cx="5708091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g28f742d197f_0_2"/>
          <p:cNvGrpSpPr/>
          <p:nvPr/>
        </p:nvGrpSpPr>
        <p:grpSpPr>
          <a:xfrm>
            <a:off x="-117987" y="-6175344"/>
            <a:ext cx="12320380" cy="13470224"/>
            <a:chOff x="0" y="0"/>
            <a:chExt cx="12192000" cy="13470224"/>
          </a:xfrm>
        </p:grpSpPr>
        <p:pic>
          <p:nvPicPr>
            <p:cNvPr id="89" name="Google Shape;89;g28f742d197f_0_2" descr="A person that is standing in the snow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6612223"/>
              <a:ext cx="12192000" cy="6858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g28f742d197f_0_2"/>
            <p:cNvPicPr preferRelativeResize="0"/>
            <p:nvPr/>
          </p:nvPicPr>
          <p:blipFill rotWithShape="1">
            <a:blip r:embed="rId4">
              <a:alphaModFix/>
            </a:blip>
            <a:srcRect l="3874" t="9123" r="3874"/>
            <a:stretch/>
          </p:blipFill>
          <p:spPr>
            <a:xfrm>
              <a:off x="0" y="0"/>
              <a:ext cx="12191999" cy="750276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" name="Google Shape;91;g28f742d197f_0_2"/>
          <p:cNvSpPr/>
          <p:nvPr/>
        </p:nvSpPr>
        <p:spPr>
          <a:xfrm>
            <a:off x="-117988" y="-1"/>
            <a:ext cx="12309988" cy="7991400"/>
          </a:xfrm>
          <a:prstGeom prst="rect">
            <a:avLst/>
          </a:prstGeom>
          <a:solidFill>
            <a:srgbClr val="37123E">
              <a:alpha val="576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g28f742d197f_0_2"/>
          <p:cNvGrpSpPr/>
          <p:nvPr/>
        </p:nvGrpSpPr>
        <p:grpSpPr>
          <a:xfrm>
            <a:off x="1582995" y="1232594"/>
            <a:ext cx="8996368" cy="45600"/>
            <a:chOff x="1582995" y="1232594"/>
            <a:chExt cx="8996368" cy="45600"/>
          </a:xfrm>
        </p:grpSpPr>
        <p:sp>
          <p:nvSpPr>
            <p:cNvPr id="93" name="Google Shape;93;g28f742d197f_0_2"/>
            <p:cNvSpPr/>
            <p:nvPr/>
          </p:nvSpPr>
          <p:spPr>
            <a:xfrm rot="10800000" flipH="1">
              <a:off x="1582995" y="1232594"/>
              <a:ext cx="7358855" cy="45600"/>
            </a:xfrm>
            <a:custGeom>
              <a:avLst/>
              <a:gdLst/>
              <a:ahLst/>
              <a:cxnLst/>
              <a:rect l="l" t="t" r="r" b="b"/>
              <a:pathLst>
                <a:path w="7433187" h="120000" extrusionOk="0">
                  <a:moveTo>
                    <a:pt x="0" y="0"/>
                  </a:moveTo>
                  <a:lnTo>
                    <a:pt x="7433187" y="0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g28f742d197f_0_2"/>
            <p:cNvSpPr/>
            <p:nvPr/>
          </p:nvSpPr>
          <p:spPr>
            <a:xfrm rot="10800000" flipH="1">
              <a:off x="10019072" y="1232594"/>
              <a:ext cx="560291" cy="45600"/>
            </a:xfrm>
            <a:custGeom>
              <a:avLst/>
              <a:gdLst/>
              <a:ahLst/>
              <a:cxnLst/>
              <a:rect l="l" t="t" r="r" b="b"/>
              <a:pathLst>
                <a:path w="570271" h="120000" extrusionOk="0">
                  <a:moveTo>
                    <a:pt x="0" y="0"/>
                  </a:moveTo>
                  <a:lnTo>
                    <a:pt x="570271" y="0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g28f742d197f_0_2"/>
          <p:cNvGrpSpPr/>
          <p:nvPr/>
        </p:nvGrpSpPr>
        <p:grpSpPr>
          <a:xfrm>
            <a:off x="10530541" y="1278194"/>
            <a:ext cx="94568" cy="4359377"/>
            <a:chOff x="10530541" y="1278194"/>
            <a:chExt cx="94568" cy="4359377"/>
          </a:xfrm>
        </p:grpSpPr>
        <p:sp>
          <p:nvSpPr>
            <p:cNvPr id="96" name="Google Shape;96;g28f742d197f_0_2"/>
            <p:cNvSpPr/>
            <p:nvPr/>
          </p:nvSpPr>
          <p:spPr>
            <a:xfrm flipH="1">
              <a:off x="10530541" y="1278194"/>
              <a:ext cx="48969" cy="1799612"/>
            </a:xfrm>
            <a:custGeom>
              <a:avLst/>
              <a:gdLst/>
              <a:ahLst/>
              <a:cxnLst/>
              <a:rect l="l" t="t" r="r" b="b"/>
              <a:pathLst>
                <a:path w="120000" h="1474838" extrusionOk="0">
                  <a:moveTo>
                    <a:pt x="0" y="0"/>
                  </a:moveTo>
                  <a:lnTo>
                    <a:pt x="0" y="1474838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g28f742d197f_0_2"/>
            <p:cNvSpPr/>
            <p:nvPr/>
          </p:nvSpPr>
          <p:spPr>
            <a:xfrm>
              <a:off x="10579509" y="3903406"/>
              <a:ext cx="45600" cy="1734165"/>
            </a:xfrm>
            <a:custGeom>
              <a:avLst/>
              <a:gdLst/>
              <a:ahLst/>
              <a:cxnLst/>
              <a:rect l="l" t="t" r="r" b="b"/>
              <a:pathLst>
                <a:path w="120000" h="1671484" extrusionOk="0">
                  <a:moveTo>
                    <a:pt x="0" y="0"/>
                  </a:moveTo>
                  <a:lnTo>
                    <a:pt x="0" y="1671484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g28f742d197f_0_2"/>
          <p:cNvSpPr/>
          <p:nvPr/>
        </p:nvSpPr>
        <p:spPr>
          <a:xfrm>
            <a:off x="1584959" y="1280160"/>
            <a:ext cx="45600" cy="4336847"/>
          </a:xfrm>
          <a:custGeom>
            <a:avLst/>
            <a:gdLst/>
            <a:ahLst/>
            <a:cxnLst/>
            <a:rect l="l" t="t" r="r" b="b"/>
            <a:pathLst>
              <a:path w="120000" h="4358640" extrusionOk="0">
                <a:moveTo>
                  <a:pt x="0" y="0"/>
                </a:moveTo>
                <a:lnTo>
                  <a:pt x="0" y="4358640"/>
                </a:lnTo>
              </a:path>
            </a:pathLst>
          </a:custGeom>
          <a:noFill/>
          <a:ln w="5397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" name="Google Shape;99;g28f742d197f_0_2"/>
          <p:cNvGrpSpPr/>
          <p:nvPr/>
        </p:nvGrpSpPr>
        <p:grpSpPr>
          <a:xfrm>
            <a:off x="1602658" y="5552400"/>
            <a:ext cx="8975335" cy="86400"/>
            <a:chOff x="1602658" y="5552400"/>
            <a:chExt cx="8975335" cy="86400"/>
          </a:xfrm>
        </p:grpSpPr>
        <p:sp>
          <p:nvSpPr>
            <p:cNvPr id="100" name="Google Shape;100;g28f742d197f_0_2"/>
            <p:cNvSpPr/>
            <p:nvPr/>
          </p:nvSpPr>
          <p:spPr>
            <a:xfrm rot="10800000" flipH="1">
              <a:off x="6065100" y="5575007"/>
              <a:ext cx="2547344" cy="62563"/>
            </a:xfrm>
            <a:custGeom>
              <a:avLst/>
              <a:gdLst/>
              <a:ahLst/>
              <a:cxnLst/>
              <a:rect l="l" t="t" r="r" b="b"/>
              <a:pathLst>
                <a:path w="1307690" h="120000" extrusionOk="0">
                  <a:moveTo>
                    <a:pt x="1307690" y="0"/>
                  </a:moveTo>
                  <a:lnTo>
                    <a:pt x="0" y="0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28f742d197f_0_2"/>
            <p:cNvSpPr/>
            <p:nvPr/>
          </p:nvSpPr>
          <p:spPr>
            <a:xfrm rot="10800000" flipH="1">
              <a:off x="1602658" y="5552508"/>
              <a:ext cx="3903455" cy="68100"/>
            </a:xfrm>
            <a:custGeom>
              <a:avLst/>
              <a:gdLst/>
              <a:ahLst/>
              <a:cxnLst/>
              <a:rect l="l" t="t" r="r" b="b"/>
              <a:pathLst>
                <a:path w="1307690" h="120000" extrusionOk="0">
                  <a:moveTo>
                    <a:pt x="1307690" y="0"/>
                  </a:moveTo>
                  <a:lnTo>
                    <a:pt x="0" y="0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28f742d197f_0_2"/>
            <p:cNvSpPr/>
            <p:nvPr/>
          </p:nvSpPr>
          <p:spPr>
            <a:xfrm rot="10800000" flipH="1">
              <a:off x="9250688" y="5552400"/>
              <a:ext cx="1327305" cy="86400"/>
            </a:xfrm>
            <a:custGeom>
              <a:avLst/>
              <a:gdLst/>
              <a:ahLst/>
              <a:cxnLst/>
              <a:rect l="l" t="t" r="r" b="b"/>
              <a:pathLst>
                <a:path w="1307690" h="120000" extrusionOk="0">
                  <a:moveTo>
                    <a:pt x="1307690" y="0"/>
                  </a:moveTo>
                  <a:lnTo>
                    <a:pt x="0" y="0"/>
                  </a:lnTo>
                </a:path>
              </a:pathLst>
            </a:custGeom>
            <a:noFill/>
            <a:ln w="5397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3" name="Google Shape;103;g28f742d197f_0_2" descr="A picture containing smoke, train, steam, coming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96000" y="2161536"/>
            <a:ext cx="10671932" cy="6482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8f742d197f_0_2" descr="A picture containing smoke, train, steam, coming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-4575932" y="2154626"/>
            <a:ext cx="10671932" cy="64823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g28f742d197f_0_2"/>
          <p:cNvGrpSpPr/>
          <p:nvPr/>
        </p:nvGrpSpPr>
        <p:grpSpPr>
          <a:xfrm rot="10800000" flipH="1">
            <a:off x="-4105216" y="6815588"/>
            <a:ext cx="20402432" cy="2142018"/>
            <a:chOff x="-3713156" y="4997967"/>
            <a:chExt cx="20402432" cy="2142018"/>
          </a:xfrm>
        </p:grpSpPr>
        <p:pic>
          <p:nvPicPr>
            <p:cNvPr id="106" name="Google Shape;106;g28f742d197f_0_2" descr="A picture containing smoke, train, steam, coming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 t="66956"/>
            <a:stretch/>
          </p:blipFill>
          <p:spPr>
            <a:xfrm rot="10800000">
              <a:off x="-3713156" y="4997967"/>
              <a:ext cx="10671932" cy="21420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g28f742d197f_0_2" descr="A picture containing smoke, train, steam, coming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 t="66956"/>
            <a:stretch/>
          </p:blipFill>
          <p:spPr>
            <a:xfrm rot="10800000" flipH="1">
              <a:off x="6017344" y="4997967"/>
              <a:ext cx="10671932" cy="214201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8" name="Google Shape;108;g28f742d197f_0_2" descr="A picture containing smoke, train, steam, coming&#10;&#10;Description automatically generated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6885362" y="3954833"/>
            <a:ext cx="6431475" cy="3906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8f742d197f_0_2" descr="A picture containing smoke, train, steam, coming&#10;&#10;Description automatically generated"/>
          <p:cNvPicPr preferRelativeResize="0"/>
          <p:nvPr/>
        </p:nvPicPr>
        <p:blipFill rotWithShape="1">
          <a:blip r:embed="rId5">
            <a:alphaModFix amt="50000"/>
          </a:blip>
          <a:srcRect/>
          <a:stretch/>
        </p:blipFill>
        <p:spPr>
          <a:xfrm flipH="1">
            <a:off x="-646325" y="4242796"/>
            <a:ext cx="6431475" cy="390661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8f742d197f_0_2"/>
          <p:cNvSpPr txBox="1"/>
          <p:nvPr/>
        </p:nvSpPr>
        <p:spPr>
          <a:xfrm>
            <a:off x="1305009" y="2893010"/>
            <a:ext cx="96750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6000" dirty="0" err="1">
                <a:solidFill>
                  <a:schemeClr val="lt1"/>
                </a:solidFill>
              </a:rPr>
              <a:t>Your</a:t>
            </a:r>
            <a:r>
              <a:rPr lang="nl-NL" sz="6000" dirty="0">
                <a:solidFill>
                  <a:schemeClr val="lt1"/>
                </a:solidFill>
              </a:rPr>
              <a:t> first </a:t>
            </a:r>
            <a:r>
              <a:rPr lang="nl-NL" sz="6000" dirty="0" err="1">
                <a:solidFill>
                  <a:schemeClr val="lt1"/>
                </a:solidFill>
              </a:rPr>
              <a:t>experience</a:t>
            </a:r>
            <a:endParaRPr lang="nl-NL" sz="6000" dirty="0">
              <a:solidFill>
                <a:schemeClr val="lt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6000" dirty="0" err="1">
                <a:solidFill>
                  <a:schemeClr val="lt1"/>
                </a:solidFill>
              </a:rPr>
              <a:t>with</a:t>
            </a:r>
            <a:r>
              <a:rPr lang="nl-NL" sz="6000" dirty="0">
                <a:solidFill>
                  <a:schemeClr val="lt1"/>
                </a:solidFill>
              </a:rPr>
              <a:t> </a:t>
            </a:r>
            <a:r>
              <a:rPr lang="nl-NL" sz="6000" dirty="0" err="1">
                <a:solidFill>
                  <a:schemeClr val="lt1"/>
                </a:solidFill>
              </a:rPr>
              <a:t>Kargo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7" descr="A picture containing indoor, bed, computer, sitt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8588" r="657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7"/>
          <p:cNvSpPr/>
          <p:nvPr/>
        </p:nvSpPr>
        <p:spPr>
          <a:xfrm>
            <a:off x="492598" y="0"/>
            <a:ext cx="3744122" cy="6858000"/>
          </a:xfrm>
          <a:prstGeom prst="rect">
            <a:avLst/>
          </a:prstGeom>
          <a:solidFill>
            <a:srgbClr val="400F51">
              <a:alpha val="69411"/>
            </a:srgbClr>
          </a:solidFill>
          <a:ln>
            <a:noFill/>
          </a:ln>
          <a:effectLst>
            <a:outerShdw blurRad="711200" dist="685800" dir="5400000" sx="94000" sy="94000" algn="t" rotWithShape="0">
              <a:srgbClr val="000000">
                <a:alpha val="21568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6" name="Google Shape;356;p7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357" name="Google Shape;357;p7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358" name="Google Shape;358;p7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1" name="Google Shape;361;p7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2" name="Google Shape;362;p7" descr="Logo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3" name="Google Shape;363;p7"/>
          <p:cNvSpPr txBox="1"/>
          <p:nvPr/>
        </p:nvSpPr>
        <p:spPr>
          <a:xfrm>
            <a:off x="687504" y="3313054"/>
            <a:ext cx="312418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nl-NL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7"/>
          <p:cNvSpPr/>
          <p:nvPr/>
        </p:nvSpPr>
        <p:spPr>
          <a:xfrm>
            <a:off x="828136" y="3927317"/>
            <a:ext cx="1380979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5720" r="14898" b="45"/>
          <a:stretch/>
        </p:blipFill>
        <p:spPr>
          <a:xfrm>
            <a:off x="3851784" y="0"/>
            <a:ext cx="834021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1" y="0"/>
            <a:ext cx="3851782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2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18" name="Google Shape;118;p2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19" name="Google Shape;119;p2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" name="Google Shape;122;p2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3" name="Google Shape;123;p2" descr="Logo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4" name="Google Shape;124;p2"/>
          <p:cNvSpPr txBox="1"/>
          <p:nvPr/>
        </p:nvSpPr>
        <p:spPr>
          <a:xfrm>
            <a:off x="6387591" y="4455028"/>
            <a:ext cx="523904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nl-NL" sz="2000">
                <a:solidFill>
                  <a:srgbClr val="FFC000"/>
                </a:solidFill>
              </a:rPr>
              <a:t>Cloud Native Engineer</a:t>
            </a:r>
            <a:endParaRPr sz="2000" b="0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6398766" y="3944849"/>
            <a:ext cx="5304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nl-NL" sz="3200">
                <a:solidFill>
                  <a:schemeClr val="lt1"/>
                </a:solidFill>
              </a:rPr>
              <a:t>Bas Bremer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44281" y="4867023"/>
            <a:ext cx="303284" cy="30328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"/>
          <p:cNvSpPr txBox="1"/>
          <p:nvPr/>
        </p:nvSpPr>
        <p:spPr>
          <a:xfrm>
            <a:off x="6847565" y="4867023"/>
            <a:ext cx="395713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nl-NL">
                <a:solidFill>
                  <a:schemeClr val="lt1"/>
                </a:solidFill>
              </a:rPr>
              <a:t>b.bremer</a:t>
            </a:r>
            <a:r>
              <a:rPr lang="nl-NL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@fullstaq.com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2"/>
          <p:cNvPicPr preferRelativeResize="0"/>
          <p:nvPr/>
        </p:nvPicPr>
        <p:blipFill>
          <a:blip r:embed="rId6"/>
          <a:srcRect t="395" b="395"/>
          <a:stretch/>
        </p:blipFill>
        <p:spPr>
          <a:xfrm>
            <a:off x="1691484" y="1195314"/>
            <a:ext cx="4404517" cy="4369731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711200" dist="685800" dir="5400000" sx="94000" sy="94000" algn="t" rotWithShape="0">
              <a:srgbClr val="000000">
                <a:alpha val="21568"/>
              </a:srgbClr>
            </a:outerShdw>
          </a:effectLst>
        </p:spPr>
      </p:pic>
      <p:grpSp>
        <p:nvGrpSpPr>
          <p:cNvPr id="129" name="Google Shape;129;p2"/>
          <p:cNvGrpSpPr/>
          <p:nvPr/>
        </p:nvGrpSpPr>
        <p:grpSpPr>
          <a:xfrm>
            <a:off x="6544282" y="5253403"/>
            <a:ext cx="303283" cy="303283"/>
            <a:chOff x="8199821" y="3224205"/>
            <a:chExt cx="610310" cy="610310"/>
          </a:xfrm>
        </p:grpSpPr>
        <p:sp>
          <p:nvSpPr>
            <p:cNvPr id="130" name="Google Shape;130;p2"/>
            <p:cNvSpPr/>
            <p:nvPr/>
          </p:nvSpPr>
          <p:spPr>
            <a:xfrm>
              <a:off x="8199821" y="3224205"/>
              <a:ext cx="610310" cy="61031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1" name="Google Shape;131;p2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346143" y="3343001"/>
              <a:ext cx="327192" cy="32719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2" name="Google Shape;132;p2"/>
          <p:cNvSpPr txBox="1"/>
          <p:nvPr/>
        </p:nvSpPr>
        <p:spPr>
          <a:xfrm>
            <a:off x="6847700" y="5153756"/>
            <a:ext cx="395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</a:rPr>
              <a:t>www.linkedin.com</a:t>
            </a:r>
            <a:r>
              <a:rPr lang="nl-NL" dirty="0">
                <a:solidFill>
                  <a:schemeClr val="lt1"/>
                </a:solidFill>
              </a:rPr>
              <a:t>/in/bas-</a:t>
            </a:r>
            <a:r>
              <a:rPr lang="nl-NL" dirty="0" err="1">
                <a:solidFill>
                  <a:schemeClr val="lt1"/>
                </a:solidFill>
              </a:rPr>
              <a:t>bremer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5720" r="14898" b="45"/>
          <a:stretch/>
        </p:blipFill>
        <p:spPr>
          <a:xfrm>
            <a:off x="3851784" y="0"/>
            <a:ext cx="834021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1" y="0"/>
            <a:ext cx="3851782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2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18" name="Google Shape;118;p2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19" name="Google Shape;119;p2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" name="Google Shape;122;p2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3" name="Google Shape;123;p2" descr="Logo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4" name="Google Shape;124;p2"/>
          <p:cNvSpPr txBox="1"/>
          <p:nvPr/>
        </p:nvSpPr>
        <p:spPr>
          <a:xfrm>
            <a:off x="6387591" y="4455028"/>
            <a:ext cx="523904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nl-NL" sz="2000" dirty="0" err="1">
                <a:solidFill>
                  <a:srgbClr val="FFC000"/>
                </a:solidFill>
              </a:rPr>
              <a:t>Staff</a:t>
            </a:r>
            <a:r>
              <a:rPr lang="nl-NL" sz="2000" dirty="0">
                <a:solidFill>
                  <a:srgbClr val="FFC000"/>
                </a:solidFill>
              </a:rPr>
              <a:t> Software Engineer (</a:t>
            </a:r>
            <a:r>
              <a:rPr lang="nl-NL" sz="2000" dirty="0" err="1">
                <a:solidFill>
                  <a:srgbClr val="FFC000"/>
                </a:solidFill>
              </a:rPr>
              <a:t>Kargo</a:t>
            </a:r>
            <a:r>
              <a:rPr lang="nl-NL" sz="2000" dirty="0">
                <a:solidFill>
                  <a:srgbClr val="FFC000"/>
                </a:solidFill>
              </a:rPr>
              <a:t>)</a:t>
            </a:r>
            <a:endParaRPr sz="2000" b="0" i="0" u="none" strike="noStrike" cap="none" dirty="0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6398766" y="3944849"/>
            <a:ext cx="5304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nl-NL" sz="3200" dirty="0">
                <a:solidFill>
                  <a:schemeClr val="lt1"/>
                </a:solidFill>
              </a:rPr>
              <a:t>Hidde </a:t>
            </a:r>
            <a:r>
              <a:rPr lang="nl-NL" sz="3200" dirty="0" err="1">
                <a:solidFill>
                  <a:schemeClr val="lt1"/>
                </a:solidFill>
              </a:rPr>
              <a:t>Beydals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44281" y="4867023"/>
            <a:ext cx="303284" cy="30328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"/>
          <p:cNvSpPr txBox="1"/>
          <p:nvPr/>
        </p:nvSpPr>
        <p:spPr>
          <a:xfrm>
            <a:off x="6847565" y="4867023"/>
            <a:ext cx="395713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</a:rPr>
              <a:t>Hidde@akuity.io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2"/>
          <p:cNvPicPr preferRelativeResize="0"/>
          <p:nvPr/>
        </p:nvPicPr>
        <p:blipFill>
          <a:blip r:embed="rId6"/>
          <a:srcRect t="395" b="395"/>
          <a:stretch/>
        </p:blipFill>
        <p:spPr>
          <a:xfrm>
            <a:off x="1691484" y="1195314"/>
            <a:ext cx="4404517" cy="4369731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711200" dist="685800" dir="5400000" sx="94000" sy="94000" algn="t" rotWithShape="0">
              <a:srgbClr val="000000">
                <a:alpha val="21568"/>
              </a:srgbClr>
            </a:outerShdw>
          </a:effectLst>
        </p:spPr>
      </p:pic>
      <p:grpSp>
        <p:nvGrpSpPr>
          <p:cNvPr id="129" name="Google Shape;129;p2"/>
          <p:cNvGrpSpPr/>
          <p:nvPr/>
        </p:nvGrpSpPr>
        <p:grpSpPr>
          <a:xfrm>
            <a:off x="6544282" y="5253403"/>
            <a:ext cx="303283" cy="303283"/>
            <a:chOff x="8199821" y="3224205"/>
            <a:chExt cx="610310" cy="610310"/>
          </a:xfrm>
        </p:grpSpPr>
        <p:sp>
          <p:nvSpPr>
            <p:cNvPr id="130" name="Google Shape;130;p2"/>
            <p:cNvSpPr/>
            <p:nvPr/>
          </p:nvSpPr>
          <p:spPr>
            <a:xfrm>
              <a:off x="8199821" y="3224205"/>
              <a:ext cx="610310" cy="61031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1" name="Google Shape;131;p2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346143" y="3343001"/>
              <a:ext cx="327192" cy="32719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2" name="Google Shape;132;p2"/>
          <p:cNvSpPr txBox="1"/>
          <p:nvPr/>
        </p:nvSpPr>
        <p:spPr>
          <a:xfrm>
            <a:off x="6847565" y="5174261"/>
            <a:ext cx="3957000" cy="40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dirty="0" err="1">
                <a:solidFill>
                  <a:schemeClr val="lt1"/>
                </a:solidFill>
              </a:rPr>
              <a:t>https</a:t>
            </a:r>
            <a:r>
              <a:rPr lang="nl-NL" dirty="0">
                <a:solidFill>
                  <a:schemeClr val="lt1"/>
                </a:solidFill>
              </a:rPr>
              <a:t>://</a:t>
            </a:r>
            <a:r>
              <a:rPr lang="nl-NL" dirty="0" err="1">
                <a:solidFill>
                  <a:schemeClr val="lt1"/>
                </a:solidFill>
              </a:rPr>
              <a:t>www.linkedin.com</a:t>
            </a:r>
            <a:r>
              <a:rPr lang="nl-NL" dirty="0">
                <a:solidFill>
                  <a:schemeClr val="lt1"/>
                </a:solidFill>
              </a:rPr>
              <a:t>/in/</a:t>
            </a:r>
            <a:r>
              <a:rPr lang="nl-NL" dirty="0" err="1">
                <a:solidFill>
                  <a:schemeClr val="lt1"/>
                </a:solidFill>
              </a:rPr>
              <a:t>hiddebeydals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82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123E">
              <a:alpha val="8627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3" descr="A sky filled with star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9417" t="-504" r="25737" b="-214"/>
          <a:stretch/>
        </p:blipFill>
        <p:spPr>
          <a:xfrm>
            <a:off x="0" y="-48333"/>
            <a:ext cx="12191999" cy="69063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3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40" name="Google Shape;140;p3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41" name="Google Shape;141;p3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4" name="Google Shape;144;p3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5" name="Google Shape;145;p3" descr="Logo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6" name="Google Shape;146;p3"/>
          <p:cNvSpPr/>
          <p:nvPr/>
        </p:nvSpPr>
        <p:spPr>
          <a:xfrm>
            <a:off x="596115" y="368785"/>
            <a:ext cx="432990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Table of Content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"/>
          <p:cNvSpPr/>
          <p:nvPr/>
        </p:nvSpPr>
        <p:spPr>
          <a:xfrm>
            <a:off x="687555" y="1076671"/>
            <a:ext cx="1380979" cy="84409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3"/>
          <p:cNvGrpSpPr/>
          <p:nvPr/>
        </p:nvGrpSpPr>
        <p:grpSpPr>
          <a:xfrm>
            <a:off x="596115" y="1563332"/>
            <a:ext cx="7410006" cy="547950"/>
            <a:chOff x="596115" y="1563332"/>
            <a:chExt cx="7410006" cy="547950"/>
          </a:xfrm>
        </p:grpSpPr>
        <p:sp>
          <p:nvSpPr>
            <p:cNvPr id="149" name="Google Shape;149;p3"/>
            <p:cNvSpPr txBox="1"/>
            <p:nvPr/>
          </p:nvSpPr>
          <p:spPr>
            <a:xfrm>
              <a:off x="596115" y="1655106"/>
              <a:ext cx="6410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nl-NL" sz="1800">
                  <a:solidFill>
                    <a:schemeClr val="lt1"/>
                  </a:solidFill>
                </a:rPr>
                <a:t>What is Kargo?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"/>
            <p:cNvSpPr txBox="1"/>
            <p:nvPr/>
          </p:nvSpPr>
          <p:spPr>
            <a:xfrm>
              <a:off x="7006822" y="1563332"/>
              <a:ext cx="99929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nl-NL" sz="2800" b="0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1" name="Google Shape;151;p3"/>
            <p:cNvCxnSpPr/>
            <p:nvPr/>
          </p:nvCxnSpPr>
          <p:spPr>
            <a:xfrm>
              <a:off x="687555" y="2111282"/>
              <a:ext cx="7227720" cy="0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2" name="Google Shape;152;p3"/>
          <p:cNvGrpSpPr/>
          <p:nvPr/>
        </p:nvGrpSpPr>
        <p:grpSpPr>
          <a:xfrm>
            <a:off x="596115" y="2252397"/>
            <a:ext cx="7410006" cy="547950"/>
            <a:chOff x="596115" y="1563332"/>
            <a:chExt cx="7410006" cy="547950"/>
          </a:xfrm>
        </p:grpSpPr>
        <p:sp>
          <p:nvSpPr>
            <p:cNvPr id="153" name="Google Shape;153;p3"/>
            <p:cNvSpPr txBox="1"/>
            <p:nvPr/>
          </p:nvSpPr>
          <p:spPr>
            <a:xfrm>
              <a:off x="596115" y="1655106"/>
              <a:ext cx="6410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nl-NL" sz="1800">
                  <a:solidFill>
                    <a:schemeClr val="lt1"/>
                  </a:solidFill>
                </a:rPr>
                <a:t>For who is Kargo?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"/>
            <p:cNvSpPr txBox="1"/>
            <p:nvPr/>
          </p:nvSpPr>
          <p:spPr>
            <a:xfrm>
              <a:off x="7006822" y="1563332"/>
              <a:ext cx="99929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nl-NL" sz="2800" b="0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5" name="Google Shape;155;p3"/>
            <p:cNvCxnSpPr/>
            <p:nvPr/>
          </p:nvCxnSpPr>
          <p:spPr>
            <a:xfrm>
              <a:off x="687555" y="2111282"/>
              <a:ext cx="7227720" cy="0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6" name="Google Shape;156;p3"/>
          <p:cNvGrpSpPr/>
          <p:nvPr/>
        </p:nvGrpSpPr>
        <p:grpSpPr>
          <a:xfrm>
            <a:off x="596115" y="2941462"/>
            <a:ext cx="7410006" cy="547950"/>
            <a:chOff x="596115" y="1563332"/>
            <a:chExt cx="7410006" cy="547950"/>
          </a:xfrm>
        </p:grpSpPr>
        <p:sp>
          <p:nvSpPr>
            <p:cNvPr id="157" name="Google Shape;157;p3"/>
            <p:cNvSpPr txBox="1"/>
            <p:nvPr/>
          </p:nvSpPr>
          <p:spPr>
            <a:xfrm>
              <a:off x="596115" y="1655106"/>
              <a:ext cx="6410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nl-NL" sz="1800">
                  <a:solidFill>
                    <a:schemeClr val="lt1"/>
                  </a:solidFill>
                </a:rPr>
                <a:t>How does Kargo Work?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"/>
            <p:cNvSpPr txBox="1"/>
            <p:nvPr/>
          </p:nvSpPr>
          <p:spPr>
            <a:xfrm>
              <a:off x="7006822" y="1563332"/>
              <a:ext cx="99929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nl-NL" sz="2800" b="0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9" name="Google Shape;159;p3"/>
            <p:cNvCxnSpPr/>
            <p:nvPr/>
          </p:nvCxnSpPr>
          <p:spPr>
            <a:xfrm>
              <a:off x="687555" y="2111282"/>
              <a:ext cx="7227720" cy="0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0" name="Google Shape;160;p3"/>
          <p:cNvGrpSpPr/>
          <p:nvPr/>
        </p:nvGrpSpPr>
        <p:grpSpPr>
          <a:xfrm>
            <a:off x="596115" y="3630527"/>
            <a:ext cx="7410006" cy="547950"/>
            <a:chOff x="596115" y="1563332"/>
            <a:chExt cx="7410006" cy="547950"/>
          </a:xfrm>
        </p:grpSpPr>
        <p:sp>
          <p:nvSpPr>
            <p:cNvPr id="161" name="Google Shape;161;p3"/>
            <p:cNvSpPr txBox="1"/>
            <p:nvPr/>
          </p:nvSpPr>
          <p:spPr>
            <a:xfrm>
              <a:off x="596115" y="1655106"/>
              <a:ext cx="6410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nl-NL" sz="1800">
                  <a:solidFill>
                    <a:schemeClr val="lt1"/>
                  </a:solidFill>
                </a:rPr>
                <a:t>Key concepts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"/>
            <p:cNvSpPr txBox="1"/>
            <p:nvPr/>
          </p:nvSpPr>
          <p:spPr>
            <a:xfrm>
              <a:off x="7006822" y="1563332"/>
              <a:ext cx="99929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nl-NL" sz="2800" b="0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3" name="Google Shape;163;p3"/>
            <p:cNvCxnSpPr/>
            <p:nvPr/>
          </p:nvCxnSpPr>
          <p:spPr>
            <a:xfrm>
              <a:off x="687555" y="2111282"/>
              <a:ext cx="7227720" cy="0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4" name="Google Shape;164;p3"/>
          <p:cNvGrpSpPr/>
          <p:nvPr/>
        </p:nvGrpSpPr>
        <p:grpSpPr>
          <a:xfrm>
            <a:off x="596115" y="4319592"/>
            <a:ext cx="7410006" cy="547950"/>
            <a:chOff x="596115" y="1563332"/>
            <a:chExt cx="7410006" cy="547950"/>
          </a:xfrm>
        </p:grpSpPr>
        <p:sp>
          <p:nvSpPr>
            <p:cNvPr id="165" name="Google Shape;165;p3"/>
            <p:cNvSpPr txBox="1"/>
            <p:nvPr/>
          </p:nvSpPr>
          <p:spPr>
            <a:xfrm>
              <a:off x="596115" y="1655106"/>
              <a:ext cx="6410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nl-NL" sz="1800" dirty="0">
                  <a:solidFill>
                    <a:schemeClr val="lt1"/>
                  </a:solidFill>
                </a:rPr>
                <a:t>Workshop time!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"/>
            <p:cNvSpPr txBox="1"/>
            <p:nvPr/>
          </p:nvSpPr>
          <p:spPr>
            <a:xfrm>
              <a:off x="7006822" y="1563332"/>
              <a:ext cx="99929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nl-NL" sz="2800" b="0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7" name="Google Shape;167;p3"/>
            <p:cNvCxnSpPr/>
            <p:nvPr/>
          </p:nvCxnSpPr>
          <p:spPr>
            <a:xfrm>
              <a:off x="687555" y="2111282"/>
              <a:ext cx="7227720" cy="0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4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77" name="Google Shape;177;p4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78" name="Google Shape;178;p4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1" name="Google Shape;181;p4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2" name="Google Shape;182;p4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3" name="Google Shape;183;p4"/>
          <p:cNvSpPr/>
          <p:nvPr/>
        </p:nvSpPr>
        <p:spPr>
          <a:xfrm>
            <a:off x="388626" y="368775"/>
            <a:ext cx="592590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 dirty="0" err="1">
                <a:solidFill>
                  <a:srgbClr val="111113"/>
                </a:solidFill>
              </a:rPr>
              <a:t>Who</a:t>
            </a:r>
            <a:r>
              <a:rPr lang="nl-NL" sz="4000" b="1" dirty="0">
                <a:solidFill>
                  <a:srgbClr val="111113"/>
                </a:solidFill>
              </a:rPr>
              <a:t> </a:t>
            </a:r>
            <a:r>
              <a:rPr lang="nl-NL" sz="4000" b="1" dirty="0" err="1">
                <a:solidFill>
                  <a:srgbClr val="111113"/>
                </a:solidFill>
              </a:rPr>
              <a:t>knows</a:t>
            </a:r>
            <a:r>
              <a:rPr lang="nl-NL" sz="4000" b="1" dirty="0">
                <a:solidFill>
                  <a:srgbClr val="111113"/>
                </a:solidFill>
              </a:rPr>
              <a:t> </a:t>
            </a:r>
            <a:r>
              <a:rPr lang="nl-NL" sz="4000" b="1" dirty="0" err="1">
                <a:solidFill>
                  <a:srgbClr val="111113"/>
                </a:solidFill>
              </a:rPr>
              <a:t>ArgoCD</a:t>
            </a:r>
            <a:r>
              <a:rPr lang="nl-NL" sz="4000" b="1" dirty="0">
                <a:solidFill>
                  <a:srgbClr val="111113"/>
                </a:solidFill>
              </a:rPr>
              <a:t>?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"/>
          <p:cNvSpPr/>
          <p:nvPr/>
        </p:nvSpPr>
        <p:spPr>
          <a:xfrm>
            <a:off x="526873" y="1076671"/>
            <a:ext cx="1380979" cy="84409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90FFD8B-BD13-E3F3-0046-84A80A4BA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94" y="639824"/>
            <a:ext cx="6168715" cy="616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8 Bit Sunglasses PNG Transparent Images Free Download | Vector Files |  Pngtree">
            <a:extLst>
              <a:ext uri="{FF2B5EF4-FFF2-40B4-BE49-F238E27FC236}">
                <a16:creationId xmlns:a16="http://schemas.microsoft.com/office/drawing/2014/main" id="{8B7B9A16-898C-8BCB-71BE-0550B680D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69" r="29268" b="24221"/>
          <a:stretch/>
        </p:blipFill>
        <p:spPr bwMode="auto">
          <a:xfrm>
            <a:off x="5103581" y="-2640228"/>
            <a:ext cx="2185740" cy="439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Confetti Pictures PNG Transparent Background, Free Download #39083 -  FreeIconsPNG">
            <a:extLst>
              <a:ext uri="{FF2B5EF4-FFF2-40B4-BE49-F238E27FC236}">
                <a16:creationId xmlns:a16="http://schemas.microsoft.com/office/drawing/2014/main" id="{E6B99BB3-AE1E-0811-41D6-277663860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9717" y="940990"/>
            <a:ext cx="13392335" cy="5892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65 -0.01967 L -3.125E-6 0.74792 " pathEditMode="relative" ptsTypes="AA">
                                      <p:cBhvr>
                                        <p:cTn id="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4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77" name="Google Shape;177;p4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78" name="Google Shape;178;p4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1" name="Google Shape;181;p4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2" name="Google Shape;182;p4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3" name="Google Shape;183;p4"/>
          <p:cNvSpPr/>
          <p:nvPr/>
        </p:nvSpPr>
        <p:spPr>
          <a:xfrm>
            <a:off x="388626" y="368775"/>
            <a:ext cx="592590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 dirty="0" err="1">
                <a:solidFill>
                  <a:srgbClr val="111113"/>
                </a:solidFill>
              </a:rPr>
              <a:t>Who</a:t>
            </a:r>
            <a:r>
              <a:rPr lang="nl-NL" sz="4000" b="1" dirty="0">
                <a:solidFill>
                  <a:srgbClr val="111113"/>
                </a:solidFill>
              </a:rPr>
              <a:t> </a:t>
            </a:r>
            <a:r>
              <a:rPr lang="nl-NL" sz="4000" b="1" dirty="0" err="1">
                <a:solidFill>
                  <a:srgbClr val="111113"/>
                </a:solidFill>
              </a:rPr>
              <a:t>knows</a:t>
            </a:r>
            <a:r>
              <a:rPr lang="nl-NL" sz="4000" b="1" dirty="0">
                <a:solidFill>
                  <a:srgbClr val="111113"/>
                </a:solidFill>
              </a:rPr>
              <a:t> </a:t>
            </a:r>
            <a:r>
              <a:rPr lang="nl-NL" sz="4000" b="1" dirty="0" err="1">
                <a:solidFill>
                  <a:srgbClr val="111113"/>
                </a:solidFill>
              </a:rPr>
              <a:t>Kargo</a:t>
            </a:r>
            <a:r>
              <a:rPr lang="nl-NL" sz="4000" b="1" dirty="0">
                <a:solidFill>
                  <a:srgbClr val="111113"/>
                </a:solidFill>
              </a:rPr>
              <a:t>?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"/>
          <p:cNvSpPr/>
          <p:nvPr/>
        </p:nvSpPr>
        <p:spPr>
          <a:xfrm>
            <a:off x="526873" y="1076671"/>
            <a:ext cx="1380979" cy="84409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ship with lots of containers on it&#10;&#10;Description automatically generated">
            <a:extLst>
              <a:ext uri="{FF2B5EF4-FFF2-40B4-BE49-F238E27FC236}">
                <a16:creationId xmlns:a16="http://schemas.microsoft.com/office/drawing/2014/main" id="{D7311BE9-9D9E-BE65-9F82-5AC2843BB4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91" t="1" b="951"/>
          <a:stretch/>
        </p:blipFill>
        <p:spPr>
          <a:xfrm>
            <a:off x="2236624" y="1228004"/>
            <a:ext cx="7718752" cy="5147136"/>
          </a:xfrm>
          <a:prstGeom prst="rect">
            <a:avLst/>
          </a:prstGeom>
        </p:spPr>
      </p:pic>
      <p:pic>
        <p:nvPicPr>
          <p:cNvPr id="3074" name="Picture 2" descr="Screenshot">
            <a:extLst>
              <a:ext uri="{FF2B5EF4-FFF2-40B4-BE49-F238E27FC236}">
                <a16:creationId xmlns:a16="http://schemas.microsoft.com/office/drawing/2014/main" id="{1E29D5DE-AFB5-603F-DCB2-CB30B31A4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328" y="6907460"/>
            <a:ext cx="8523344" cy="575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01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72 -0.00417 L 0 -0.8796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" y="-4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4"/>
          <p:cNvGrpSpPr/>
          <p:nvPr/>
        </p:nvGrpSpPr>
        <p:grpSpPr>
          <a:xfrm>
            <a:off x="0" y="6268199"/>
            <a:ext cx="12192000" cy="589801"/>
            <a:chOff x="0" y="6268199"/>
            <a:chExt cx="12192000" cy="589801"/>
          </a:xfrm>
        </p:grpSpPr>
        <p:grpSp>
          <p:nvGrpSpPr>
            <p:cNvPr id="177" name="Google Shape;177;p4"/>
            <p:cNvGrpSpPr/>
            <p:nvPr/>
          </p:nvGrpSpPr>
          <p:grpSpPr>
            <a:xfrm>
              <a:off x="0" y="6268199"/>
              <a:ext cx="12192000" cy="589801"/>
              <a:chOff x="0" y="6268199"/>
              <a:chExt cx="12192000" cy="589801"/>
            </a:xfrm>
          </p:grpSpPr>
          <p:sp>
            <p:nvSpPr>
              <p:cNvPr id="178" name="Google Shape;178;p4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"/>
              <p:cNvSpPr/>
              <p:nvPr/>
            </p:nvSpPr>
            <p:spPr>
              <a:xfrm>
                <a:off x="0" y="6482080"/>
                <a:ext cx="12192000" cy="37592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1" name="Google Shape;181;p4"/>
            <p:cNvSpPr txBox="1"/>
            <p:nvPr/>
          </p:nvSpPr>
          <p:spPr>
            <a:xfrm>
              <a:off x="5103581" y="6531540"/>
              <a:ext cx="198483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2" name="Google Shape;182;p4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0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3" name="Google Shape;183;p4"/>
          <p:cNvSpPr/>
          <p:nvPr/>
        </p:nvSpPr>
        <p:spPr>
          <a:xfrm>
            <a:off x="388627" y="368775"/>
            <a:ext cx="5255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What is Kargo?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"/>
          <p:cNvSpPr/>
          <p:nvPr/>
        </p:nvSpPr>
        <p:spPr>
          <a:xfrm>
            <a:off x="526873" y="1076671"/>
            <a:ext cx="1380979" cy="84409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575" y="4866950"/>
            <a:ext cx="6733225" cy="13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48;g28f742d197f_0_159">
            <a:extLst>
              <a:ext uri="{FF2B5EF4-FFF2-40B4-BE49-F238E27FC236}">
                <a16:creationId xmlns:a16="http://schemas.microsoft.com/office/drawing/2014/main" id="{183DC817-B96B-1934-3EF6-F2108A57BE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Next-generation Continues Delivery platform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Provides: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GitOps way of working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Flexibility 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Intuitive dashboard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Safer deployments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Testing and verification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endParaRPr lang="en-US" sz="1200" dirty="0">
              <a:solidFill>
                <a:srgbClr val="1C1E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0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g28f742d197f_0_108"/>
          <p:cNvGrpSpPr/>
          <p:nvPr/>
        </p:nvGrpSpPr>
        <p:grpSpPr>
          <a:xfrm>
            <a:off x="0" y="6268199"/>
            <a:ext cx="12192000" cy="589781"/>
            <a:chOff x="0" y="6268199"/>
            <a:chExt cx="12192000" cy="589781"/>
          </a:xfrm>
        </p:grpSpPr>
        <p:grpSp>
          <p:nvGrpSpPr>
            <p:cNvPr id="193" name="Google Shape;193;g28f742d197f_0_108"/>
            <p:cNvGrpSpPr/>
            <p:nvPr/>
          </p:nvGrpSpPr>
          <p:grpSpPr>
            <a:xfrm>
              <a:off x="0" y="6268199"/>
              <a:ext cx="12192000" cy="589781"/>
              <a:chOff x="0" y="6268199"/>
              <a:chExt cx="12192000" cy="589781"/>
            </a:xfrm>
          </p:grpSpPr>
          <p:sp>
            <p:nvSpPr>
              <p:cNvPr id="194" name="Google Shape;194;g28f742d197f_0_108"/>
              <p:cNvSpPr/>
              <p:nvPr/>
            </p:nvSpPr>
            <p:spPr>
              <a:xfrm>
                <a:off x="0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g28f742d197f_0_108"/>
              <p:cNvSpPr/>
              <p:nvPr/>
            </p:nvSpPr>
            <p:spPr>
              <a:xfrm>
                <a:off x="0" y="6482080"/>
                <a:ext cx="12192000" cy="375900"/>
              </a:xfrm>
              <a:prstGeom prst="rect">
                <a:avLst/>
              </a:pr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g28f742d197f_0_108"/>
              <p:cNvSpPr/>
              <p:nvPr/>
            </p:nvSpPr>
            <p:spPr>
              <a:xfrm flipH="1">
                <a:off x="9923362" y="6268199"/>
                <a:ext cx="2268638" cy="213881"/>
              </a:xfrm>
              <a:custGeom>
                <a:avLst/>
                <a:gdLst/>
                <a:ahLst/>
                <a:cxnLst/>
                <a:rect l="l" t="t" r="r" b="b"/>
                <a:pathLst>
                  <a:path w="2268638" h="213881" extrusionOk="0">
                    <a:moveTo>
                      <a:pt x="0" y="0"/>
                    </a:moveTo>
                    <a:lnTo>
                      <a:pt x="2014638" y="5080"/>
                    </a:lnTo>
                    <a:lnTo>
                      <a:pt x="2268638" y="213881"/>
                    </a:lnTo>
                    <a:lnTo>
                      <a:pt x="0" y="21388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3F1069"/>
                  </a:gs>
                  <a:gs pos="22000">
                    <a:srgbClr val="3F1069"/>
                  </a:gs>
                  <a:gs pos="100000">
                    <a:srgbClr val="10003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7" name="Google Shape;197;g28f742d197f_0_108"/>
            <p:cNvSpPr txBox="1"/>
            <p:nvPr/>
          </p:nvSpPr>
          <p:spPr>
            <a:xfrm>
              <a:off x="5103581" y="6531540"/>
              <a:ext cx="1984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nl-NL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fullstaq.com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98" name="Google Shape;198;g28f742d197f_0_108" descr="Logo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0244" y="6349224"/>
              <a:ext cx="1709692" cy="401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g28f742d197f_0_108"/>
          <p:cNvSpPr/>
          <p:nvPr/>
        </p:nvSpPr>
        <p:spPr>
          <a:xfrm>
            <a:off x="388627" y="368775"/>
            <a:ext cx="5255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nl-NL" sz="4000" b="1">
                <a:solidFill>
                  <a:srgbClr val="111113"/>
                </a:solidFill>
              </a:rPr>
              <a:t>For who is Kargo?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28f742d197f_0_108"/>
          <p:cNvSpPr/>
          <p:nvPr/>
        </p:nvSpPr>
        <p:spPr>
          <a:xfrm>
            <a:off x="526873" y="1076671"/>
            <a:ext cx="1380900" cy="84300"/>
          </a:xfrm>
          <a:prstGeom prst="rect">
            <a:avLst/>
          </a:prstGeom>
          <a:solidFill>
            <a:srgbClr val="F9C9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g28f742d197f_0_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7270" y="1684116"/>
            <a:ext cx="8737255" cy="458408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28f742d197f_0_108"/>
          <p:cNvSpPr txBox="1"/>
          <p:nvPr/>
        </p:nvSpPr>
        <p:spPr>
          <a:xfrm>
            <a:off x="457200" y="5811450"/>
            <a:ext cx="781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200" i="1" dirty="0">
                <a:solidFill>
                  <a:schemeClr val="dk1"/>
                </a:solidFill>
              </a:rPr>
              <a:t>source: </a:t>
            </a:r>
            <a:r>
              <a:rPr lang="nl-NL" sz="1200" i="1" dirty="0" err="1">
                <a:solidFill>
                  <a:schemeClr val="dk1"/>
                </a:solidFill>
              </a:rPr>
              <a:t>https</a:t>
            </a:r>
            <a:r>
              <a:rPr lang="nl-NL" sz="1200" i="1" dirty="0">
                <a:solidFill>
                  <a:schemeClr val="dk1"/>
                </a:solidFill>
              </a:rPr>
              <a:t>://</a:t>
            </a:r>
            <a:r>
              <a:rPr lang="nl-NL" sz="1200" i="1" dirty="0" err="1">
                <a:solidFill>
                  <a:schemeClr val="dk1"/>
                </a:solidFill>
              </a:rPr>
              <a:t>www.youtube.com</a:t>
            </a:r>
            <a:r>
              <a:rPr lang="nl-NL" sz="1200" i="1" dirty="0">
                <a:solidFill>
                  <a:schemeClr val="dk1"/>
                </a:solidFill>
              </a:rPr>
              <a:t>/</a:t>
            </a:r>
            <a:r>
              <a:rPr lang="nl-NL" sz="1200" i="1" dirty="0" err="1">
                <a:solidFill>
                  <a:schemeClr val="dk1"/>
                </a:solidFill>
              </a:rPr>
              <a:t>watch?v</a:t>
            </a:r>
            <a:r>
              <a:rPr lang="nl-NL" sz="1200" i="1" dirty="0">
                <a:solidFill>
                  <a:schemeClr val="dk1"/>
                </a:solidFill>
              </a:rPr>
              <a:t>=Pto7QnxkjjA</a:t>
            </a:r>
            <a:endParaRPr sz="1200" i="1" dirty="0">
              <a:solidFill>
                <a:schemeClr val="dk1"/>
              </a:solidFill>
            </a:endParaRPr>
          </a:p>
        </p:txBody>
      </p:sp>
      <p:sp>
        <p:nvSpPr>
          <p:cNvPr id="4" name="Google Shape;248;g28f742d197f_0_159">
            <a:extLst>
              <a:ext uri="{FF2B5EF4-FFF2-40B4-BE49-F238E27FC236}">
                <a16:creationId xmlns:a16="http://schemas.microsoft.com/office/drawing/2014/main" id="{32378F54-73E0-C896-B055-9DA581A68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318039"/>
            <a:ext cx="11277600" cy="4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Complex deployment pipelines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Multiple stages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Multiple targets</a:t>
            </a:r>
          </a:p>
          <a:p>
            <a:pPr marL="412750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Use cases: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A/B testing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Canary Deployments</a:t>
            </a:r>
          </a:p>
          <a:p>
            <a:pPr marL="869950" lvl="1" indent="-285750">
              <a:lnSpc>
                <a:spcPct val="100000"/>
              </a:lnSpc>
              <a:spcBef>
                <a:spcPts val="0"/>
              </a:spcBef>
              <a:buClr>
                <a:srgbClr val="1C1E21"/>
              </a:buClr>
              <a:buSzPts val="1600"/>
            </a:pPr>
            <a:r>
              <a:rPr lang="en-US" sz="1600" dirty="0">
                <a:solidFill>
                  <a:srgbClr val="1C1E21"/>
                </a:solidFill>
              </a:rPr>
              <a:t>Continues verification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706</Words>
  <Application>Microsoft Macintosh PowerPoint</Application>
  <PresentationFormat>Widescreen</PresentationFormat>
  <Paragraphs>150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Roboto</vt:lpstr>
      <vt:lpstr>Calibri</vt:lpstr>
      <vt:lpstr>Arial</vt:lpstr>
      <vt:lpstr>Chalkboard SE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thijs.honselaar@creativewest.nl</dc:creator>
  <cp:lastModifiedBy>Bas Bremer / True</cp:lastModifiedBy>
  <cp:revision>10</cp:revision>
  <dcterms:created xsi:type="dcterms:W3CDTF">2020-09-30T05:18:42Z</dcterms:created>
  <dcterms:modified xsi:type="dcterms:W3CDTF">2024-09-22T11:16:33Z</dcterms:modified>
</cp:coreProperties>
</file>